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 id="298" r:id="rId43"/>
    <p:sldId id="299" r:id="rId44"/>
    <p:sldId id="300" r:id="rId45"/>
    <p:sldId id="301" r:id="rId46"/>
    <p:sldId id="302" r:id="rId47"/>
    <p:sldId id="303" r:id="rId48"/>
    <p:sldId id="304" r:id="rId49"/>
    <p:sldId id="305" r:id="rId50"/>
    <p:sldId id="306" r:id="rId51"/>
    <p:sldId id="307" r:id="rId52"/>
    <p:sldId id="308" r:id="rId53"/>
    <p:sldId id="309" r:id="rId54"/>
    <p:sldId id="310" r:id="rId55"/>
    <p:sldId id="311" r:id="rId56"/>
    <p:sldId id="312" r:id="rId57"/>
    <p:sldId id="313" r:id="rId58"/>
    <p:sldId id="314" r:id="rId59"/>
    <p:sldId id="315" r:id="rId60"/>
    <p:sldId id="316" r:id="rId61"/>
    <p:sldId id="317" r:id="rId62"/>
    <p:sldId id="319" r:id="rId63"/>
    <p:sldId id="320" r:id="rId64"/>
    <p:sldId id="321" r:id="rId65"/>
    <p:sldId id="322" r:id="rId66"/>
    <p:sldId id="323" r:id="rId67"/>
    <p:sldId id="325" r:id="rId68"/>
    <p:sldId id="327" r:id="rId69"/>
    <p:sldId id="328" r:id="rId70"/>
    <p:sldId id="329" r:id="rId71"/>
    <p:sldId id="330" r:id="rId72"/>
    <p:sldId id="331" r:id="rId73"/>
    <p:sldId id="332" r:id="rId74"/>
    <p:sldId id="333" r:id="rId75"/>
    <p:sldId id="334" r:id="rId76"/>
    <p:sldId id="335" r:id="rId77"/>
    <p:sldId id="336" r:id="rId78"/>
    <p:sldId id="337" r:id="rId79"/>
    <p:sldId id="338" r:id="rId80"/>
    <p:sldId id="339" r:id="rId81"/>
    <p:sldId id="340" r:id="rId82"/>
    <p:sldId id="341" r:id="rId83"/>
    <p:sldId id="342" r:id="rId84"/>
    <p:sldId id="344" r:id="rId85"/>
    <p:sldId id="345" r:id="rId86"/>
    <p:sldId id="346" r:id="rId87"/>
    <p:sldId id="347" r:id="rId88"/>
    <p:sldId id="348" r:id="rId89"/>
    <p:sldId id="349" r:id="rId90"/>
    <p:sldId id="350" r:id="rId91"/>
    <p:sldId id="351" r:id="rId92"/>
    <p:sldId id="352" r:id="rId93"/>
    <p:sldId id="354" r:id="rId94"/>
    <p:sldId id="355" r:id="rId95"/>
    <p:sldId id="356" r:id="rId96"/>
    <p:sldId id="357" r:id="rId97"/>
    <p:sldId id="358" r:id="rId98"/>
    <p:sldId id="359" r:id="rId99"/>
    <p:sldId id="360" r:id="rId100"/>
    <p:sldId id="361" r:id="rId101"/>
    <p:sldId id="363" r:id="rId102"/>
    <p:sldId id="364" r:id="rId103"/>
    <p:sldId id="365" r:id="rId104"/>
    <p:sldId id="366" r:id="rId105"/>
  </p:sldIdLst>
  <p:sldSz cx="9144000" cy="6858000" type="screen4x3"/>
  <p:notesSz cx="6858000" cy="9144000"/>
  <p:defaultTextStyle>
    <a:defPPr>
      <a:defRPr lang="uk-UA"/>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83" d="100"/>
          <a:sy n="83" d="100"/>
        </p:scale>
        <p:origin x="-450" y="-144"/>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07" Type="http://schemas.openxmlformats.org/officeDocument/2006/relationships/viewProps" Target="viewProps.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tableStyles" Target="tableStyle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ий слайд">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685800" y="2130425"/>
            <a:ext cx="7772400" cy="1470025"/>
          </a:xfrm>
        </p:spPr>
        <p:txBody>
          <a:bodyPr/>
          <a:lstStyle/>
          <a:p>
            <a:r>
              <a:rPr lang="uk-UA" smtClean="0"/>
              <a:t>Зразок заголовка</a:t>
            </a:r>
            <a:endParaRPr lang="uk-UA"/>
          </a:p>
        </p:txBody>
      </p:sp>
      <p:sp>
        <p:nvSpPr>
          <p:cNvPr id="3" name="Підзаголовок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uk-UA" smtClean="0"/>
              <a:t>Зразок підзаголовка</a:t>
            </a:r>
            <a:endParaRPr lang="uk-UA"/>
          </a:p>
        </p:txBody>
      </p:sp>
      <p:sp>
        <p:nvSpPr>
          <p:cNvPr id="4" name="Місце для дати 3"/>
          <p:cNvSpPr>
            <a:spLocks noGrp="1"/>
          </p:cNvSpPr>
          <p:nvPr>
            <p:ph type="dt" sz="half" idx="10"/>
          </p:nvPr>
        </p:nvSpPr>
        <p:spPr/>
        <p:txBody>
          <a:bodyPr/>
          <a:lstStyle/>
          <a:p>
            <a:fld id="{F601BDE8-48FE-4FB2-985F-42D128B4D31D}" type="datetimeFigureOut">
              <a:rPr lang="uk-UA" smtClean="0"/>
              <a:t>06.02.2018</a:t>
            </a:fld>
            <a:endParaRPr lang="uk-UA"/>
          </a:p>
        </p:txBody>
      </p:sp>
      <p:sp>
        <p:nvSpPr>
          <p:cNvPr id="5" name="Місце для нижнього колонтитула 4"/>
          <p:cNvSpPr>
            <a:spLocks noGrp="1"/>
          </p:cNvSpPr>
          <p:nvPr>
            <p:ph type="ftr" sz="quarter" idx="11"/>
          </p:nvPr>
        </p:nvSpPr>
        <p:spPr/>
        <p:txBody>
          <a:bodyPr/>
          <a:lstStyle/>
          <a:p>
            <a:endParaRPr lang="uk-UA"/>
          </a:p>
        </p:txBody>
      </p:sp>
      <p:sp>
        <p:nvSpPr>
          <p:cNvPr id="6" name="Місце для номера слайда 5"/>
          <p:cNvSpPr>
            <a:spLocks noGrp="1"/>
          </p:cNvSpPr>
          <p:nvPr>
            <p:ph type="sldNum" sz="quarter" idx="12"/>
          </p:nvPr>
        </p:nvSpPr>
        <p:spPr/>
        <p:txBody>
          <a:bodyPr/>
          <a:lstStyle/>
          <a:p>
            <a:fld id="{7EC25BD5-288B-46DA-8A9C-5A4C15D58C05}" type="slidenum">
              <a:rPr lang="uk-UA" smtClean="0"/>
              <a:t>‹№›</a:t>
            </a:fld>
            <a:endParaRPr lang="uk-UA"/>
          </a:p>
        </p:txBody>
      </p:sp>
    </p:spTree>
    <p:extLst>
      <p:ext uri="{BB962C8B-B14F-4D97-AF65-F5344CB8AC3E}">
        <p14:creationId xmlns:p14="http://schemas.microsoft.com/office/powerpoint/2010/main" val="9736359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і вертикальни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uk-UA" smtClean="0"/>
              <a:t>Зразок заголовка</a:t>
            </a:r>
            <a:endParaRPr lang="uk-UA"/>
          </a:p>
        </p:txBody>
      </p:sp>
      <p:sp>
        <p:nvSpPr>
          <p:cNvPr id="3" name="Місце для вертикального тексту 2"/>
          <p:cNvSpPr>
            <a:spLocks noGrp="1"/>
          </p:cNvSpPr>
          <p:nvPr>
            <p:ph type="body" orient="vert" idx="1"/>
          </p:nvPr>
        </p:nvSpPr>
        <p:spPr/>
        <p:txBody>
          <a:bodyPr vert="eaVert"/>
          <a:lstStyle/>
          <a:p>
            <a:pPr lvl="0"/>
            <a:r>
              <a:rPr lang="uk-UA" smtClean="0"/>
              <a:t>Зразок тексту</a:t>
            </a:r>
          </a:p>
          <a:p>
            <a:pPr lvl="1"/>
            <a:r>
              <a:rPr lang="uk-UA" smtClean="0"/>
              <a:t>Другий рівень</a:t>
            </a:r>
          </a:p>
          <a:p>
            <a:pPr lvl="2"/>
            <a:r>
              <a:rPr lang="uk-UA" smtClean="0"/>
              <a:t>Третій рівень</a:t>
            </a:r>
          </a:p>
          <a:p>
            <a:pPr lvl="3"/>
            <a:r>
              <a:rPr lang="uk-UA" smtClean="0"/>
              <a:t>Четвертий рівень</a:t>
            </a:r>
          </a:p>
          <a:p>
            <a:pPr lvl="4"/>
            <a:r>
              <a:rPr lang="uk-UA" smtClean="0"/>
              <a:t>П'ятий рівень</a:t>
            </a:r>
            <a:endParaRPr lang="uk-UA"/>
          </a:p>
        </p:txBody>
      </p:sp>
      <p:sp>
        <p:nvSpPr>
          <p:cNvPr id="4" name="Місце для дати 3"/>
          <p:cNvSpPr>
            <a:spLocks noGrp="1"/>
          </p:cNvSpPr>
          <p:nvPr>
            <p:ph type="dt" sz="half" idx="10"/>
          </p:nvPr>
        </p:nvSpPr>
        <p:spPr/>
        <p:txBody>
          <a:bodyPr/>
          <a:lstStyle/>
          <a:p>
            <a:fld id="{F601BDE8-48FE-4FB2-985F-42D128B4D31D}" type="datetimeFigureOut">
              <a:rPr lang="uk-UA" smtClean="0"/>
              <a:t>06.02.2018</a:t>
            </a:fld>
            <a:endParaRPr lang="uk-UA"/>
          </a:p>
        </p:txBody>
      </p:sp>
      <p:sp>
        <p:nvSpPr>
          <p:cNvPr id="5" name="Місце для нижнього колонтитула 4"/>
          <p:cNvSpPr>
            <a:spLocks noGrp="1"/>
          </p:cNvSpPr>
          <p:nvPr>
            <p:ph type="ftr" sz="quarter" idx="11"/>
          </p:nvPr>
        </p:nvSpPr>
        <p:spPr/>
        <p:txBody>
          <a:bodyPr/>
          <a:lstStyle/>
          <a:p>
            <a:endParaRPr lang="uk-UA"/>
          </a:p>
        </p:txBody>
      </p:sp>
      <p:sp>
        <p:nvSpPr>
          <p:cNvPr id="6" name="Місце для номера слайда 5"/>
          <p:cNvSpPr>
            <a:spLocks noGrp="1"/>
          </p:cNvSpPr>
          <p:nvPr>
            <p:ph type="sldNum" sz="quarter" idx="12"/>
          </p:nvPr>
        </p:nvSpPr>
        <p:spPr/>
        <p:txBody>
          <a:bodyPr/>
          <a:lstStyle/>
          <a:p>
            <a:fld id="{7EC25BD5-288B-46DA-8A9C-5A4C15D58C05}" type="slidenum">
              <a:rPr lang="uk-UA" smtClean="0"/>
              <a:t>‹№›</a:t>
            </a:fld>
            <a:endParaRPr lang="uk-UA"/>
          </a:p>
        </p:txBody>
      </p:sp>
    </p:spTree>
    <p:extLst>
      <p:ext uri="{BB962C8B-B14F-4D97-AF65-F5344CB8AC3E}">
        <p14:creationId xmlns:p14="http://schemas.microsoft.com/office/powerpoint/2010/main" val="17652238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ий заголовок і текст">
    <p:spTree>
      <p:nvGrpSpPr>
        <p:cNvPr id="1" name=""/>
        <p:cNvGrpSpPr/>
        <p:nvPr/>
      </p:nvGrpSpPr>
      <p:grpSpPr>
        <a:xfrm>
          <a:off x="0" y="0"/>
          <a:ext cx="0" cy="0"/>
          <a:chOff x="0" y="0"/>
          <a:chExt cx="0" cy="0"/>
        </a:xfrm>
      </p:grpSpPr>
      <p:sp>
        <p:nvSpPr>
          <p:cNvPr id="2" name="Вертикальний заголовок 1"/>
          <p:cNvSpPr>
            <a:spLocks noGrp="1"/>
          </p:cNvSpPr>
          <p:nvPr>
            <p:ph type="title" orient="vert"/>
          </p:nvPr>
        </p:nvSpPr>
        <p:spPr>
          <a:xfrm>
            <a:off x="6629400" y="274638"/>
            <a:ext cx="2057400" cy="5851525"/>
          </a:xfrm>
        </p:spPr>
        <p:txBody>
          <a:bodyPr vert="eaVert"/>
          <a:lstStyle/>
          <a:p>
            <a:r>
              <a:rPr lang="uk-UA" smtClean="0"/>
              <a:t>Зразок заголовка</a:t>
            </a:r>
            <a:endParaRPr lang="uk-UA"/>
          </a:p>
        </p:txBody>
      </p:sp>
      <p:sp>
        <p:nvSpPr>
          <p:cNvPr id="3" name="Місце для вертикального тексту 2"/>
          <p:cNvSpPr>
            <a:spLocks noGrp="1"/>
          </p:cNvSpPr>
          <p:nvPr>
            <p:ph type="body" orient="vert" idx="1"/>
          </p:nvPr>
        </p:nvSpPr>
        <p:spPr>
          <a:xfrm>
            <a:off x="457200" y="274638"/>
            <a:ext cx="6019800" cy="5851525"/>
          </a:xfrm>
        </p:spPr>
        <p:txBody>
          <a:bodyPr vert="eaVert"/>
          <a:lstStyle/>
          <a:p>
            <a:pPr lvl="0"/>
            <a:r>
              <a:rPr lang="uk-UA" smtClean="0"/>
              <a:t>Зразок тексту</a:t>
            </a:r>
          </a:p>
          <a:p>
            <a:pPr lvl="1"/>
            <a:r>
              <a:rPr lang="uk-UA" smtClean="0"/>
              <a:t>Другий рівень</a:t>
            </a:r>
          </a:p>
          <a:p>
            <a:pPr lvl="2"/>
            <a:r>
              <a:rPr lang="uk-UA" smtClean="0"/>
              <a:t>Третій рівень</a:t>
            </a:r>
          </a:p>
          <a:p>
            <a:pPr lvl="3"/>
            <a:r>
              <a:rPr lang="uk-UA" smtClean="0"/>
              <a:t>Четвертий рівень</a:t>
            </a:r>
          </a:p>
          <a:p>
            <a:pPr lvl="4"/>
            <a:r>
              <a:rPr lang="uk-UA" smtClean="0"/>
              <a:t>П'ятий рівень</a:t>
            </a:r>
            <a:endParaRPr lang="uk-UA"/>
          </a:p>
        </p:txBody>
      </p:sp>
      <p:sp>
        <p:nvSpPr>
          <p:cNvPr id="4" name="Місце для дати 3"/>
          <p:cNvSpPr>
            <a:spLocks noGrp="1"/>
          </p:cNvSpPr>
          <p:nvPr>
            <p:ph type="dt" sz="half" idx="10"/>
          </p:nvPr>
        </p:nvSpPr>
        <p:spPr/>
        <p:txBody>
          <a:bodyPr/>
          <a:lstStyle/>
          <a:p>
            <a:fld id="{F601BDE8-48FE-4FB2-985F-42D128B4D31D}" type="datetimeFigureOut">
              <a:rPr lang="uk-UA" smtClean="0"/>
              <a:t>06.02.2018</a:t>
            </a:fld>
            <a:endParaRPr lang="uk-UA"/>
          </a:p>
        </p:txBody>
      </p:sp>
      <p:sp>
        <p:nvSpPr>
          <p:cNvPr id="5" name="Місце для нижнього колонтитула 4"/>
          <p:cNvSpPr>
            <a:spLocks noGrp="1"/>
          </p:cNvSpPr>
          <p:nvPr>
            <p:ph type="ftr" sz="quarter" idx="11"/>
          </p:nvPr>
        </p:nvSpPr>
        <p:spPr/>
        <p:txBody>
          <a:bodyPr/>
          <a:lstStyle/>
          <a:p>
            <a:endParaRPr lang="uk-UA"/>
          </a:p>
        </p:txBody>
      </p:sp>
      <p:sp>
        <p:nvSpPr>
          <p:cNvPr id="6" name="Місце для номера слайда 5"/>
          <p:cNvSpPr>
            <a:spLocks noGrp="1"/>
          </p:cNvSpPr>
          <p:nvPr>
            <p:ph type="sldNum" sz="quarter" idx="12"/>
          </p:nvPr>
        </p:nvSpPr>
        <p:spPr/>
        <p:txBody>
          <a:bodyPr/>
          <a:lstStyle/>
          <a:p>
            <a:fld id="{7EC25BD5-288B-46DA-8A9C-5A4C15D58C05}" type="slidenum">
              <a:rPr lang="uk-UA" smtClean="0"/>
              <a:t>‹№›</a:t>
            </a:fld>
            <a:endParaRPr lang="uk-UA"/>
          </a:p>
        </p:txBody>
      </p:sp>
    </p:spTree>
    <p:extLst>
      <p:ext uri="{BB962C8B-B14F-4D97-AF65-F5344CB8AC3E}">
        <p14:creationId xmlns:p14="http://schemas.microsoft.com/office/powerpoint/2010/main" val="19769160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і об'є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uk-UA" smtClean="0"/>
              <a:t>Зразок заголовка</a:t>
            </a:r>
            <a:endParaRPr lang="uk-UA"/>
          </a:p>
        </p:txBody>
      </p:sp>
      <p:sp>
        <p:nvSpPr>
          <p:cNvPr id="3" name="Місце для вмісту 2"/>
          <p:cNvSpPr>
            <a:spLocks noGrp="1"/>
          </p:cNvSpPr>
          <p:nvPr>
            <p:ph idx="1"/>
          </p:nvPr>
        </p:nvSpPr>
        <p:spPr/>
        <p:txBody>
          <a:bodyPr/>
          <a:lstStyle/>
          <a:p>
            <a:pPr lvl="0"/>
            <a:r>
              <a:rPr lang="uk-UA" smtClean="0"/>
              <a:t>Зразок тексту</a:t>
            </a:r>
          </a:p>
          <a:p>
            <a:pPr lvl="1"/>
            <a:r>
              <a:rPr lang="uk-UA" smtClean="0"/>
              <a:t>Другий рівень</a:t>
            </a:r>
          </a:p>
          <a:p>
            <a:pPr lvl="2"/>
            <a:r>
              <a:rPr lang="uk-UA" smtClean="0"/>
              <a:t>Третій рівень</a:t>
            </a:r>
          </a:p>
          <a:p>
            <a:pPr lvl="3"/>
            <a:r>
              <a:rPr lang="uk-UA" smtClean="0"/>
              <a:t>Четвертий рівень</a:t>
            </a:r>
          </a:p>
          <a:p>
            <a:pPr lvl="4"/>
            <a:r>
              <a:rPr lang="uk-UA" smtClean="0"/>
              <a:t>П'ятий рівень</a:t>
            </a:r>
            <a:endParaRPr lang="uk-UA"/>
          </a:p>
        </p:txBody>
      </p:sp>
      <p:sp>
        <p:nvSpPr>
          <p:cNvPr id="4" name="Місце для дати 3"/>
          <p:cNvSpPr>
            <a:spLocks noGrp="1"/>
          </p:cNvSpPr>
          <p:nvPr>
            <p:ph type="dt" sz="half" idx="10"/>
          </p:nvPr>
        </p:nvSpPr>
        <p:spPr/>
        <p:txBody>
          <a:bodyPr/>
          <a:lstStyle/>
          <a:p>
            <a:fld id="{F601BDE8-48FE-4FB2-985F-42D128B4D31D}" type="datetimeFigureOut">
              <a:rPr lang="uk-UA" smtClean="0"/>
              <a:t>06.02.2018</a:t>
            </a:fld>
            <a:endParaRPr lang="uk-UA"/>
          </a:p>
        </p:txBody>
      </p:sp>
      <p:sp>
        <p:nvSpPr>
          <p:cNvPr id="5" name="Місце для нижнього колонтитула 4"/>
          <p:cNvSpPr>
            <a:spLocks noGrp="1"/>
          </p:cNvSpPr>
          <p:nvPr>
            <p:ph type="ftr" sz="quarter" idx="11"/>
          </p:nvPr>
        </p:nvSpPr>
        <p:spPr/>
        <p:txBody>
          <a:bodyPr/>
          <a:lstStyle/>
          <a:p>
            <a:endParaRPr lang="uk-UA"/>
          </a:p>
        </p:txBody>
      </p:sp>
      <p:sp>
        <p:nvSpPr>
          <p:cNvPr id="6" name="Місце для номера слайда 5"/>
          <p:cNvSpPr>
            <a:spLocks noGrp="1"/>
          </p:cNvSpPr>
          <p:nvPr>
            <p:ph type="sldNum" sz="quarter" idx="12"/>
          </p:nvPr>
        </p:nvSpPr>
        <p:spPr/>
        <p:txBody>
          <a:bodyPr/>
          <a:lstStyle/>
          <a:p>
            <a:fld id="{7EC25BD5-288B-46DA-8A9C-5A4C15D58C05}" type="slidenum">
              <a:rPr lang="uk-UA" smtClean="0"/>
              <a:t>‹№›</a:t>
            </a:fld>
            <a:endParaRPr lang="uk-UA"/>
          </a:p>
        </p:txBody>
      </p:sp>
    </p:spTree>
    <p:extLst>
      <p:ext uri="{BB962C8B-B14F-4D97-AF65-F5344CB8AC3E}">
        <p14:creationId xmlns:p14="http://schemas.microsoft.com/office/powerpoint/2010/main" val="30723600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озділу">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22313" y="4406900"/>
            <a:ext cx="7772400" cy="1362075"/>
          </a:xfrm>
        </p:spPr>
        <p:txBody>
          <a:bodyPr anchor="t"/>
          <a:lstStyle>
            <a:lvl1pPr algn="l">
              <a:defRPr sz="4000" b="1" cap="all"/>
            </a:lvl1pPr>
          </a:lstStyle>
          <a:p>
            <a:r>
              <a:rPr lang="uk-UA" smtClean="0"/>
              <a:t>Зразок заголовка</a:t>
            </a:r>
            <a:endParaRPr lang="uk-UA"/>
          </a:p>
        </p:txBody>
      </p:sp>
      <p:sp>
        <p:nvSpPr>
          <p:cNvPr id="3" name="Місце для тексту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uk-UA" smtClean="0"/>
              <a:t>Зразок тексту</a:t>
            </a:r>
          </a:p>
        </p:txBody>
      </p:sp>
      <p:sp>
        <p:nvSpPr>
          <p:cNvPr id="4" name="Місце для дати 3"/>
          <p:cNvSpPr>
            <a:spLocks noGrp="1"/>
          </p:cNvSpPr>
          <p:nvPr>
            <p:ph type="dt" sz="half" idx="10"/>
          </p:nvPr>
        </p:nvSpPr>
        <p:spPr/>
        <p:txBody>
          <a:bodyPr/>
          <a:lstStyle/>
          <a:p>
            <a:fld id="{F601BDE8-48FE-4FB2-985F-42D128B4D31D}" type="datetimeFigureOut">
              <a:rPr lang="uk-UA" smtClean="0"/>
              <a:t>06.02.2018</a:t>
            </a:fld>
            <a:endParaRPr lang="uk-UA"/>
          </a:p>
        </p:txBody>
      </p:sp>
      <p:sp>
        <p:nvSpPr>
          <p:cNvPr id="5" name="Місце для нижнього колонтитула 4"/>
          <p:cNvSpPr>
            <a:spLocks noGrp="1"/>
          </p:cNvSpPr>
          <p:nvPr>
            <p:ph type="ftr" sz="quarter" idx="11"/>
          </p:nvPr>
        </p:nvSpPr>
        <p:spPr/>
        <p:txBody>
          <a:bodyPr/>
          <a:lstStyle/>
          <a:p>
            <a:endParaRPr lang="uk-UA"/>
          </a:p>
        </p:txBody>
      </p:sp>
      <p:sp>
        <p:nvSpPr>
          <p:cNvPr id="6" name="Місце для номера слайда 5"/>
          <p:cNvSpPr>
            <a:spLocks noGrp="1"/>
          </p:cNvSpPr>
          <p:nvPr>
            <p:ph type="sldNum" sz="quarter" idx="12"/>
          </p:nvPr>
        </p:nvSpPr>
        <p:spPr/>
        <p:txBody>
          <a:bodyPr/>
          <a:lstStyle/>
          <a:p>
            <a:fld id="{7EC25BD5-288B-46DA-8A9C-5A4C15D58C05}" type="slidenum">
              <a:rPr lang="uk-UA" smtClean="0"/>
              <a:t>‹№›</a:t>
            </a:fld>
            <a:endParaRPr lang="uk-UA"/>
          </a:p>
        </p:txBody>
      </p:sp>
    </p:spTree>
    <p:extLst>
      <p:ext uri="{BB962C8B-B14F-4D97-AF65-F5344CB8AC3E}">
        <p14:creationId xmlns:p14="http://schemas.microsoft.com/office/powerpoint/2010/main" val="4720388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єкти">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uk-UA" smtClean="0"/>
              <a:t>Зразок заголовка</a:t>
            </a:r>
            <a:endParaRPr lang="uk-UA"/>
          </a:p>
        </p:txBody>
      </p:sp>
      <p:sp>
        <p:nvSpPr>
          <p:cNvPr id="3" name="Місце для вмісту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uk-UA" smtClean="0"/>
              <a:t>Зразок тексту</a:t>
            </a:r>
          </a:p>
          <a:p>
            <a:pPr lvl="1"/>
            <a:r>
              <a:rPr lang="uk-UA" smtClean="0"/>
              <a:t>Другий рівень</a:t>
            </a:r>
          </a:p>
          <a:p>
            <a:pPr lvl="2"/>
            <a:r>
              <a:rPr lang="uk-UA" smtClean="0"/>
              <a:t>Третій рівень</a:t>
            </a:r>
          </a:p>
          <a:p>
            <a:pPr lvl="3"/>
            <a:r>
              <a:rPr lang="uk-UA" smtClean="0"/>
              <a:t>Четвертий рівень</a:t>
            </a:r>
          </a:p>
          <a:p>
            <a:pPr lvl="4"/>
            <a:r>
              <a:rPr lang="uk-UA" smtClean="0"/>
              <a:t>П'ятий рівень</a:t>
            </a:r>
            <a:endParaRPr lang="uk-UA"/>
          </a:p>
        </p:txBody>
      </p:sp>
      <p:sp>
        <p:nvSpPr>
          <p:cNvPr id="4" name="Місце для вмісту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uk-UA" smtClean="0"/>
              <a:t>Зразок тексту</a:t>
            </a:r>
          </a:p>
          <a:p>
            <a:pPr lvl="1"/>
            <a:r>
              <a:rPr lang="uk-UA" smtClean="0"/>
              <a:t>Другий рівень</a:t>
            </a:r>
          </a:p>
          <a:p>
            <a:pPr lvl="2"/>
            <a:r>
              <a:rPr lang="uk-UA" smtClean="0"/>
              <a:t>Третій рівень</a:t>
            </a:r>
          </a:p>
          <a:p>
            <a:pPr lvl="3"/>
            <a:r>
              <a:rPr lang="uk-UA" smtClean="0"/>
              <a:t>Четвертий рівень</a:t>
            </a:r>
          </a:p>
          <a:p>
            <a:pPr lvl="4"/>
            <a:r>
              <a:rPr lang="uk-UA" smtClean="0"/>
              <a:t>П'ятий рівень</a:t>
            </a:r>
            <a:endParaRPr lang="uk-UA"/>
          </a:p>
        </p:txBody>
      </p:sp>
      <p:sp>
        <p:nvSpPr>
          <p:cNvPr id="5" name="Місце для дати 4"/>
          <p:cNvSpPr>
            <a:spLocks noGrp="1"/>
          </p:cNvSpPr>
          <p:nvPr>
            <p:ph type="dt" sz="half" idx="10"/>
          </p:nvPr>
        </p:nvSpPr>
        <p:spPr/>
        <p:txBody>
          <a:bodyPr/>
          <a:lstStyle/>
          <a:p>
            <a:fld id="{F601BDE8-48FE-4FB2-985F-42D128B4D31D}" type="datetimeFigureOut">
              <a:rPr lang="uk-UA" smtClean="0"/>
              <a:t>06.02.2018</a:t>
            </a:fld>
            <a:endParaRPr lang="uk-UA"/>
          </a:p>
        </p:txBody>
      </p:sp>
      <p:sp>
        <p:nvSpPr>
          <p:cNvPr id="6" name="Місце для нижнього колонтитула 5"/>
          <p:cNvSpPr>
            <a:spLocks noGrp="1"/>
          </p:cNvSpPr>
          <p:nvPr>
            <p:ph type="ftr" sz="quarter" idx="11"/>
          </p:nvPr>
        </p:nvSpPr>
        <p:spPr/>
        <p:txBody>
          <a:bodyPr/>
          <a:lstStyle/>
          <a:p>
            <a:endParaRPr lang="uk-UA"/>
          </a:p>
        </p:txBody>
      </p:sp>
      <p:sp>
        <p:nvSpPr>
          <p:cNvPr id="7" name="Місце для номера слайда 6"/>
          <p:cNvSpPr>
            <a:spLocks noGrp="1"/>
          </p:cNvSpPr>
          <p:nvPr>
            <p:ph type="sldNum" sz="quarter" idx="12"/>
          </p:nvPr>
        </p:nvSpPr>
        <p:spPr/>
        <p:txBody>
          <a:bodyPr/>
          <a:lstStyle/>
          <a:p>
            <a:fld id="{7EC25BD5-288B-46DA-8A9C-5A4C15D58C05}" type="slidenum">
              <a:rPr lang="uk-UA" smtClean="0"/>
              <a:t>‹№›</a:t>
            </a:fld>
            <a:endParaRPr lang="uk-UA"/>
          </a:p>
        </p:txBody>
      </p:sp>
    </p:spTree>
    <p:extLst>
      <p:ext uri="{BB962C8B-B14F-4D97-AF65-F5344CB8AC3E}">
        <p14:creationId xmlns:p14="http://schemas.microsoft.com/office/powerpoint/2010/main" val="8435148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Порівняння">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lvl1pPr>
              <a:defRPr/>
            </a:lvl1pPr>
          </a:lstStyle>
          <a:p>
            <a:r>
              <a:rPr lang="uk-UA" smtClean="0"/>
              <a:t>Зразок заголовка</a:t>
            </a:r>
            <a:endParaRPr lang="uk-UA"/>
          </a:p>
        </p:txBody>
      </p:sp>
      <p:sp>
        <p:nvSpPr>
          <p:cNvPr id="3" name="Місце для тексту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uk-UA" smtClean="0"/>
              <a:t>Зразок тексту</a:t>
            </a:r>
          </a:p>
        </p:txBody>
      </p:sp>
      <p:sp>
        <p:nvSpPr>
          <p:cNvPr id="4" name="Місце для вмісту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uk-UA" smtClean="0"/>
              <a:t>Зразок тексту</a:t>
            </a:r>
          </a:p>
          <a:p>
            <a:pPr lvl="1"/>
            <a:r>
              <a:rPr lang="uk-UA" smtClean="0"/>
              <a:t>Другий рівень</a:t>
            </a:r>
          </a:p>
          <a:p>
            <a:pPr lvl="2"/>
            <a:r>
              <a:rPr lang="uk-UA" smtClean="0"/>
              <a:t>Третій рівень</a:t>
            </a:r>
          </a:p>
          <a:p>
            <a:pPr lvl="3"/>
            <a:r>
              <a:rPr lang="uk-UA" smtClean="0"/>
              <a:t>Четвертий рівень</a:t>
            </a:r>
          </a:p>
          <a:p>
            <a:pPr lvl="4"/>
            <a:r>
              <a:rPr lang="uk-UA" smtClean="0"/>
              <a:t>П'ятий рівень</a:t>
            </a:r>
            <a:endParaRPr lang="uk-UA"/>
          </a:p>
        </p:txBody>
      </p:sp>
      <p:sp>
        <p:nvSpPr>
          <p:cNvPr id="5" name="Місце для тексту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uk-UA" smtClean="0"/>
              <a:t>Зразок тексту</a:t>
            </a:r>
          </a:p>
        </p:txBody>
      </p:sp>
      <p:sp>
        <p:nvSpPr>
          <p:cNvPr id="6" name="Місце для вмісту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uk-UA" smtClean="0"/>
              <a:t>Зразок тексту</a:t>
            </a:r>
          </a:p>
          <a:p>
            <a:pPr lvl="1"/>
            <a:r>
              <a:rPr lang="uk-UA" smtClean="0"/>
              <a:t>Другий рівень</a:t>
            </a:r>
          </a:p>
          <a:p>
            <a:pPr lvl="2"/>
            <a:r>
              <a:rPr lang="uk-UA" smtClean="0"/>
              <a:t>Третій рівень</a:t>
            </a:r>
          </a:p>
          <a:p>
            <a:pPr lvl="3"/>
            <a:r>
              <a:rPr lang="uk-UA" smtClean="0"/>
              <a:t>Четвертий рівень</a:t>
            </a:r>
          </a:p>
          <a:p>
            <a:pPr lvl="4"/>
            <a:r>
              <a:rPr lang="uk-UA" smtClean="0"/>
              <a:t>П'ятий рівень</a:t>
            </a:r>
            <a:endParaRPr lang="uk-UA"/>
          </a:p>
        </p:txBody>
      </p:sp>
      <p:sp>
        <p:nvSpPr>
          <p:cNvPr id="7" name="Місце для дати 6"/>
          <p:cNvSpPr>
            <a:spLocks noGrp="1"/>
          </p:cNvSpPr>
          <p:nvPr>
            <p:ph type="dt" sz="half" idx="10"/>
          </p:nvPr>
        </p:nvSpPr>
        <p:spPr/>
        <p:txBody>
          <a:bodyPr/>
          <a:lstStyle/>
          <a:p>
            <a:fld id="{F601BDE8-48FE-4FB2-985F-42D128B4D31D}" type="datetimeFigureOut">
              <a:rPr lang="uk-UA" smtClean="0"/>
              <a:t>06.02.2018</a:t>
            </a:fld>
            <a:endParaRPr lang="uk-UA"/>
          </a:p>
        </p:txBody>
      </p:sp>
      <p:sp>
        <p:nvSpPr>
          <p:cNvPr id="8" name="Місце для нижнього колонтитула 7"/>
          <p:cNvSpPr>
            <a:spLocks noGrp="1"/>
          </p:cNvSpPr>
          <p:nvPr>
            <p:ph type="ftr" sz="quarter" idx="11"/>
          </p:nvPr>
        </p:nvSpPr>
        <p:spPr/>
        <p:txBody>
          <a:bodyPr/>
          <a:lstStyle/>
          <a:p>
            <a:endParaRPr lang="uk-UA"/>
          </a:p>
        </p:txBody>
      </p:sp>
      <p:sp>
        <p:nvSpPr>
          <p:cNvPr id="9" name="Місце для номера слайда 8"/>
          <p:cNvSpPr>
            <a:spLocks noGrp="1"/>
          </p:cNvSpPr>
          <p:nvPr>
            <p:ph type="sldNum" sz="quarter" idx="12"/>
          </p:nvPr>
        </p:nvSpPr>
        <p:spPr/>
        <p:txBody>
          <a:bodyPr/>
          <a:lstStyle/>
          <a:p>
            <a:fld id="{7EC25BD5-288B-46DA-8A9C-5A4C15D58C05}" type="slidenum">
              <a:rPr lang="uk-UA" smtClean="0"/>
              <a:t>‹№›</a:t>
            </a:fld>
            <a:endParaRPr lang="uk-UA"/>
          </a:p>
        </p:txBody>
      </p:sp>
    </p:spTree>
    <p:extLst>
      <p:ext uri="{BB962C8B-B14F-4D97-AF65-F5344CB8AC3E}">
        <p14:creationId xmlns:p14="http://schemas.microsoft.com/office/powerpoint/2010/main" val="19228432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Лише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uk-UA" smtClean="0"/>
              <a:t>Зразок заголовка</a:t>
            </a:r>
            <a:endParaRPr lang="uk-UA"/>
          </a:p>
        </p:txBody>
      </p:sp>
      <p:sp>
        <p:nvSpPr>
          <p:cNvPr id="3" name="Місце для дати 2"/>
          <p:cNvSpPr>
            <a:spLocks noGrp="1"/>
          </p:cNvSpPr>
          <p:nvPr>
            <p:ph type="dt" sz="half" idx="10"/>
          </p:nvPr>
        </p:nvSpPr>
        <p:spPr/>
        <p:txBody>
          <a:bodyPr/>
          <a:lstStyle/>
          <a:p>
            <a:fld id="{F601BDE8-48FE-4FB2-985F-42D128B4D31D}" type="datetimeFigureOut">
              <a:rPr lang="uk-UA" smtClean="0"/>
              <a:t>06.02.2018</a:t>
            </a:fld>
            <a:endParaRPr lang="uk-UA"/>
          </a:p>
        </p:txBody>
      </p:sp>
      <p:sp>
        <p:nvSpPr>
          <p:cNvPr id="4" name="Місце для нижнього колонтитула 3"/>
          <p:cNvSpPr>
            <a:spLocks noGrp="1"/>
          </p:cNvSpPr>
          <p:nvPr>
            <p:ph type="ftr" sz="quarter" idx="11"/>
          </p:nvPr>
        </p:nvSpPr>
        <p:spPr/>
        <p:txBody>
          <a:bodyPr/>
          <a:lstStyle/>
          <a:p>
            <a:endParaRPr lang="uk-UA"/>
          </a:p>
        </p:txBody>
      </p:sp>
      <p:sp>
        <p:nvSpPr>
          <p:cNvPr id="5" name="Місце для номера слайда 4"/>
          <p:cNvSpPr>
            <a:spLocks noGrp="1"/>
          </p:cNvSpPr>
          <p:nvPr>
            <p:ph type="sldNum" sz="quarter" idx="12"/>
          </p:nvPr>
        </p:nvSpPr>
        <p:spPr/>
        <p:txBody>
          <a:bodyPr/>
          <a:lstStyle/>
          <a:p>
            <a:fld id="{7EC25BD5-288B-46DA-8A9C-5A4C15D58C05}" type="slidenum">
              <a:rPr lang="uk-UA" smtClean="0"/>
              <a:t>‹№›</a:t>
            </a:fld>
            <a:endParaRPr lang="uk-UA"/>
          </a:p>
        </p:txBody>
      </p:sp>
    </p:spTree>
    <p:extLst>
      <p:ext uri="{BB962C8B-B14F-4D97-AF65-F5344CB8AC3E}">
        <p14:creationId xmlns:p14="http://schemas.microsoft.com/office/powerpoint/2010/main" val="21426225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ий слайд">
    <p:spTree>
      <p:nvGrpSpPr>
        <p:cNvPr id="1" name=""/>
        <p:cNvGrpSpPr/>
        <p:nvPr/>
      </p:nvGrpSpPr>
      <p:grpSpPr>
        <a:xfrm>
          <a:off x="0" y="0"/>
          <a:ext cx="0" cy="0"/>
          <a:chOff x="0" y="0"/>
          <a:chExt cx="0" cy="0"/>
        </a:xfrm>
      </p:grpSpPr>
      <p:sp>
        <p:nvSpPr>
          <p:cNvPr id="2" name="Місце для дати 1"/>
          <p:cNvSpPr>
            <a:spLocks noGrp="1"/>
          </p:cNvSpPr>
          <p:nvPr>
            <p:ph type="dt" sz="half" idx="10"/>
          </p:nvPr>
        </p:nvSpPr>
        <p:spPr/>
        <p:txBody>
          <a:bodyPr/>
          <a:lstStyle/>
          <a:p>
            <a:fld id="{F601BDE8-48FE-4FB2-985F-42D128B4D31D}" type="datetimeFigureOut">
              <a:rPr lang="uk-UA" smtClean="0"/>
              <a:t>06.02.2018</a:t>
            </a:fld>
            <a:endParaRPr lang="uk-UA"/>
          </a:p>
        </p:txBody>
      </p:sp>
      <p:sp>
        <p:nvSpPr>
          <p:cNvPr id="3" name="Місце для нижнього колонтитула 2"/>
          <p:cNvSpPr>
            <a:spLocks noGrp="1"/>
          </p:cNvSpPr>
          <p:nvPr>
            <p:ph type="ftr" sz="quarter" idx="11"/>
          </p:nvPr>
        </p:nvSpPr>
        <p:spPr/>
        <p:txBody>
          <a:bodyPr/>
          <a:lstStyle/>
          <a:p>
            <a:endParaRPr lang="uk-UA"/>
          </a:p>
        </p:txBody>
      </p:sp>
      <p:sp>
        <p:nvSpPr>
          <p:cNvPr id="4" name="Місце для номера слайда 3"/>
          <p:cNvSpPr>
            <a:spLocks noGrp="1"/>
          </p:cNvSpPr>
          <p:nvPr>
            <p:ph type="sldNum" sz="quarter" idx="12"/>
          </p:nvPr>
        </p:nvSpPr>
        <p:spPr/>
        <p:txBody>
          <a:bodyPr/>
          <a:lstStyle/>
          <a:p>
            <a:fld id="{7EC25BD5-288B-46DA-8A9C-5A4C15D58C05}" type="slidenum">
              <a:rPr lang="uk-UA" smtClean="0"/>
              <a:t>‹№›</a:t>
            </a:fld>
            <a:endParaRPr lang="uk-UA"/>
          </a:p>
        </p:txBody>
      </p:sp>
    </p:spTree>
    <p:extLst>
      <p:ext uri="{BB962C8B-B14F-4D97-AF65-F5344CB8AC3E}">
        <p14:creationId xmlns:p14="http://schemas.microsoft.com/office/powerpoint/2010/main" val="39519588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Вміст із підписом">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3050"/>
            <a:ext cx="3008313" cy="1162050"/>
          </a:xfrm>
        </p:spPr>
        <p:txBody>
          <a:bodyPr anchor="b"/>
          <a:lstStyle>
            <a:lvl1pPr algn="l">
              <a:defRPr sz="2000" b="1"/>
            </a:lvl1pPr>
          </a:lstStyle>
          <a:p>
            <a:r>
              <a:rPr lang="uk-UA" smtClean="0"/>
              <a:t>Зразок заголовка</a:t>
            </a:r>
            <a:endParaRPr lang="uk-UA"/>
          </a:p>
        </p:txBody>
      </p:sp>
      <p:sp>
        <p:nvSpPr>
          <p:cNvPr id="3" name="Місце для вмісту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uk-UA" smtClean="0"/>
              <a:t>Зразок тексту</a:t>
            </a:r>
          </a:p>
          <a:p>
            <a:pPr lvl="1"/>
            <a:r>
              <a:rPr lang="uk-UA" smtClean="0"/>
              <a:t>Другий рівень</a:t>
            </a:r>
          </a:p>
          <a:p>
            <a:pPr lvl="2"/>
            <a:r>
              <a:rPr lang="uk-UA" smtClean="0"/>
              <a:t>Третій рівень</a:t>
            </a:r>
          </a:p>
          <a:p>
            <a:pPr lvl="3"/>
            <a:r>
              <a:rPr lang="uk-UA" smtClean="0"/>
              <a:t>Четвертий рівень</a:t>
            </a:r>
          </a:p>
          <a:p>
            <a:pPr lvl="4"/>
            <a:r>
              <a:rPr lang="uk-UA" smtClean="0"/>
              <a:t>П'ятий рівень</a:t>
            </a:r>
            <a:endParaRPr lang="uk-UA"/>
          </a:p>
        </p:txBody>
      </p:sp>
      <p:sp>
        <p:nvSpPr>
          <p:cNvPr id="4" name="Місце для тексту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uk-UA" smtClean="0"/>
              <a:t>Зразок тексту</a:t>
            </a:r>
          </a:p>
        </p:txBody>
      </p:sp>
      <p:sp>
        <p:nvSpPr>
          <p:cNvPr id="5" name="Місце для дати 4"/>
          <p:cNvSpPr>
            <a:spLocks noGrp="1"/>
          </p:cNvSpPr>
          <p:nvPr>
            <p:ph type="dt" sz="half" idx="10"/>
          </p:nvPr>
        </p:nvSpPr>
        <p:spPr/>
        <p:txBody>
          <a:bodyPr/>
          <a:lstStyle/>
          <a:p>
            <a:fld id="{F601BDE8-48FE-4FB2-985F-42D128B4D31D}" type="datetimeFigureOut">
              <a:rPr lang="uk-UA" smtClean="0"/>
              <a:t>06.02.2018</a:t>
            </a:fld>
            <a:endParaRPr lang="uk-UA"/>
          </a:p>
        </p:txBody>
      </p:sp>
      <p:sp>
        <p:nvSpPr>
          <p:cNvPr id="6" name="Місце для нижнього колонтитула 5"/>
          <p:cNvSpPr>
            <a:spLocks noGrp="1"/>
          </p:cNvSpPr>
          <p:nvPr>
            <p:ph type="ftr" sz="quarter" idx="11"/>
          </p:nvPr>
        </p:nvSpPr>
        <p:spPr/>
        <p:txBody>
          <a:bodyPr/>
          <a:lstStyle/>
          <a:p>
            <a:endParaRPr lang="uk-UA"/>
          </a:p>
        </p:txBody>
      </p:sp>
      <p:sp>
        <p:nvSpPr>
          <p:cNvPr id="7" name="Місце для номера слайда 6"/>
          <p:cNvSpPr>
            <a:spLocks noGrp="1"/>
          </p:cNvSpPr>
          <p:nvPr>
            <p:ph type="sldNum" sz="quarter" idx="12"/>
          </p:nvPr>
        </p:nvSpPr>
        <p:spPr/>
        <p:txBody>
          <a:bodyPr/>
          <a:lstStyle/>
          <a:p>
            <a:fld id="{7EC25BD5-288B-46DA-8A9C-5A4C15D58C05}" type="slidenum">
              <a:rPr lang="uk-UA" smtClean="0"/>
              <a:t>‹№›</a:t>
            </a:fld>
            <a:endParaRPr lang="uk-UA"/>
          </a:p>
        </p:txBody>
      </p:sp>
    </p:spTree>
    <p:extLst>
      <p:ext uri="{BB962C8B-B14F-4D97-AF65-F5344CB8AC3E}">
        <p14:creationId xmlns:p14="http://schemas.microsoft.com/office/powerpoint/2010/main" val="11899821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Зображення з підписом">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792288" y="4800600"/>
            <a:ext cx="5486400" cy="566738"/>
          </a:xfrm>
        </p:spPr>
        <p:txBody>
          <a:bodyPr anchor="b"/>
          <a:lstStyle>
            <a:lvl1pPr algn="l">
              <a:defRPr sz="2000" b="1"/>
            </a:lvl1pPr>
          </a:lstStyle>
          <a:p>
            <a:r>
              <a:rPr lang="uk-UA" smtClean="0"/>
              <a:t>Зразок заголовка</a:t>
            </a:r>
            <a:endParaRPr lang="uk-UA"/>
          </a:p>
        </p:txBody>
      </p:sp>
      <p:sp>
        <p:nvSpPr>
          <p:cNvPr id="3" name="Місце для зображення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uk-UA"/>
          </a:p>
        </p:txBody>
      </p:sp>
      <p:sp>
        <p:nvSpPr>
          <p:cNvPr id="4" name="Місце для тексту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uk-UA" smtClean="0"/>
              <a:t>Зразок тексту</a:t>
            </a:r>
          </a:p>
        </p:txBody>
      </p:sp>
      <p:sp>
        <p:nvSpPr>
          <p:cNvPr id="5" name="Місце для дати 4"/>
          <p:cNvSpPr>
            <a:spLocks noGrp="1"/>
          </p:cNvSpPr>
          <p:nvPr>
            <p:ph type="dt" sz="half" idx="10"/>
          </p:nvPr>
        </p:nvSpPr>
        <p:spPr/>
        <p:txBody>
          <a:bodyPr/>
          <a:lstStyle/>
          <a:p>
            <a:fld id="{F601BDE8-48FE-4FB2-985F-42D128B4D31D}" type="datetimeFigureOut">
              <a:rPr lang="uk-UA" smtClean="0"/>
              <a:t>06.02.2018</a:t>
            </a:fld>
            <a:endParaRPr lang="uk-UA"/>
          </a:p>
        </p:txBody>
      </p:sp>
      <p:sp>
        <p:nvSpPr>
          <p:cNvPr id="6" name="Місце для нижнього колонтитула 5"/>
          <p:cNvSpPr>
            <a:spLocks noGrp="1"/>
          </p:cNvSpPr>
          <p:nvPr>
            <p:ph type="ftr" sz="quarter" idx="11"/>
          </p:nvPr>
        </p:nvSpPr>
        <p:spPr/>
        <p:txBody>
          <a:bodyPr/>
          <a:lstStyle/>
          <a:p>
            <a:endParaRPr lang="uk-UA"/>
          </a:p>
        </p:txBody>
      </p:sp>
      <p:sp>
        <p:nvSpPr>
          <p:cNvPr id="7" name="Місце для номера слайда 6"/>
          <p:cNvSpPr>
            <a:spLocks noGrp="1"/>
          </p:cNvSpPr>
          <p:nvPr>
            <p:ph type="sldNum" sz="quarter" idx="12"/>
          </p:nvPr>
        </p:nvSpPr>
        <p:spPr/>
        <p:txBody>
          <a:bodyPr/>
          <a:lstStyle/>
          <a:p>
            <a:fld id="{7EC25BD5-288B-46DA-8A9C-5A4C15D58C05}" type="slidenum">
              <a:rPr lang="uk-UA" smtClean="0"/>
              <a:t>‹№›</a:t>
            </a:fld>
            <a:endParaRPr lang="uk-UA"/>
          </a:p>
        </p:txBody>
      </p:sp>
    </p:spTree>
    <p:extLst>
      <p:ext uri="{BB962C8B-B14F-4D97-AF65-F5344CB8AC3E}">
        <p14:creationId xmlns:p14="http://schemas.microsoft.com/office/powerpoint/2010/main" val="10244178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Місце для заголовка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uk-UA" smtClean="0"/>
              <a:t>Зразок заголовка</a:t>
            </a:r>
            <a:endParaRPr lang="uk-UA"/>
          </a:p>
        </p:txBody>
      </p:sp>
      <p:sp>
        <p:nvSpPr>
          <p:cNvPr id="3" name="Місце для тексту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uk-UA" smtClean="0"/>
              <a:t>Зразок тексту</a:t>
            </a:r>
          </a:p>
          <a:p>
            <a:pPr lvl="1"/>
            <a:r>
              <a:rPr lang="uk-UA" smtClean="0"/>
              <a:t>Другий рівень</a:t>
            </a:r>
          </a:p>
          <a:p>
            <a:pPr lvl="2"/>
            <a:r>
              <a:rPr lang="uk-UA" smtClean="0"/>
              <a:t>Третій рівень</a:t>
            </a:r>
          </a:p>
          <a:p>
            <a:pPr lvl="3"/>
            <a:r>
              <a:rPr lang="uk-UA" smtClean="0"/>
              <a:t>Четвертий рівень</a:t>
            </a:r>
          </a:p>
          <a:p>
            <a:pPr lvl="4"/>
            <a:r>
              <a:rPr lang="uk-UA" smtClean="0"/>
              <a:t>П'ятий рівень</a:t>
            </a:r>
            <a:endParaRPr lang="uk-UA"/>
          </a:p>
        </p:txBody>
      </p:sp>
      <p:sp>
        <p:nvSpPr>
          <p:cNvPr id="4" name="Місце для дати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601BDE8-48FE-4FB2-985F-42D128B4D31D}" type="datetimeFigureOut">
              <a:rPr lang="uk-UA" smtClean="0"/>
              <a:t>06.02.2018</a:t>
            </a:fld>
            <a:endParaRPr lang="uk-UA"/>
          </a:p>
        </p:txBody>
      </p:sp>
      <p:sp>
        <p:nvSpPr>
          <p:cNvPr id="5" name="Місце для нижнього колонтитула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uk-UA"/>
          </a:p>
        </p:txBody>
      </p:sp>
      <p:sp>
        <p:nvSpPr>
          <p:cNvPr id="6" name="Місце для номера слайда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EC25BD5-288B-46DA-8A9C-5A4C15D58C05}" type="slidenum">
              <a:rPr lang="uk-UA" smtClean="0"/>
              <a:t>‹№›</a:t>
            </a:fld>
            <a:endParaRPr lang="uk-UA"/>
          </a:p>
        </p:txBody>
      </p:sp>
    </p:spTree>
    <p:extLst>
      <p:ext uri="{BB962C8B-B14F-4D97-AF65-F5344CB8AC3E}">
        <p14:creationId xmlns:p14="http://schemas.microsoft.com/office/powerpoint/2010/main" val="267186516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uk-UA"/>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3" Type="http://schemas.openxmlformats.org/officeDocument/2006/relationships/hyperlink" Target="https://htmlacademy.ru/" TargetMode="External"/><Relationship Id="rId2" Type="http://schemas.openxmlformats.org/officeDocument/2006/relationships/hyperlink" Target="http://htmlbook.ru/" TargetMode="External"/><Relationship Id="rId1" Type="http://schemas.openxmlformats.org/officeDocument/2006/relationships/slideLayout" Target="../slideLayouts/slideLayout1.xml"/><Relationship Id="rId4" Type="http://schemas.openxmlformats.org/officeDocument/2006/relationships/hyperlink" Target="https://courses.prometheus.org.ua/courses/LITS/110/2017_T1/about" TargetMode="Externa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hyperlink" Target="https://www.w3.org/" TargetMode="Externa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hyperlink" Target="https://validator.w3.org/" TargetMode="Externa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hyperlink" Target="https://www.w3.org/wiki/HTML/Elements/img" TargetMode="Externa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1.xml"/><Relationship Id="rId4" Type="http://schemas.openxmlformats.org/officeDocument/2006/relationships/image" Target="../media/image63.png"/></Relationships>
</file>

<file path=ppt/slides/_rels/slide73.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1.xml"/><Relationship Id="rId4" Type="http://schemas.openxmlformats.org/officeDocument/2006/relationships/image" Target="../media/image76.png"/></Relationships>
</file>

<file path=ppt/slides/_rels/slide8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1.xml"/><Relationship Id="rId4" Type="http://schemas.openxmlformats.org/officeDocument/2006/relationships/image" Target="../media/image80.png"/></Relationships>
</file>

<file path=ppt/slides/_rels/slide8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78.png"/><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683568" y="1052736"/>
            <a:ext cx="7772400" cy="1470025"/>
          </a:xfrm>
        </p:spPr>
        <p:txBody>
          <a:bodyPr/>
          <a:lstStyle/>
          <a:p>
            <a:r>
              <a:rPr lang="en-US" b="1" dirty="0" smtClean="0"/>
              <a:t>HTML5&amp;CSS3</a:t>
            </a:r>
            <a:endParaRPr lang="uk-UA" b="1" dirty="0"/>
          </a:p>
        </p:txBody>
      </p:sp>
      <p:pic>
        <p:nvPicPr>
          <p:cNvPr id="1026" name="Picture 2" descr="&amp;Rcy;&amp;iecy;&amp;zcy;&amp;ucy;&amp;lcy;&amp;softcy;&amp;tcy;&amp;acy;&amp;tcy; &amp;pcy;&amp;ocy;&amp;shcy;&amp;ucy;&amp;kcy;&amp;ucy; &amp;zcy;&amp;ocy;&amp;bcy;&amp;rcy;&amp;acy;&amp;zhcy;&amp;iecy;&amp;ncy;&amp;softcy; &amp;zcy;&amp;acy; &amp;zcy;&amp;acy;&amp;pcy;&amp;icy;&amp;tcy;&amp;ocy;&amp;mcy; &quot;html5 css3 &amp;ucy;&amp;rcy;&amp;ocy;&amp;kcy;&amp;icy;&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2348879"/>
            <a:ext cx="8280920" cy="41474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99390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0" y="1"/>
            <a:ext cx="9144000" cy="548679"/>
          </a:xfrm>
        </p:spPr>
        <p:txBody>
          <a:bodyPr>
            <a:normAutofit fontScale="90000"/>
          </a:bodyPr>
          <a:lstStyle/>
          <a:p>
            <a:r>
              <a:rPr lang="en-US" b="1" dirty="0" smtClean="0"/>
              <a:t>HTML5&amp;CSS3</a:t>
            </a:r>
            <a:endParaRPr lang="uk-UA" b="1" dirty="0"/>
          </a:p>
        </p:txBody>
      </p:sp>
      <p:sp>
        <p:nvSpPr>
          <p:cNvPr id="3" name="Прямокутник 2"/>
          <p:cNvSpPr/>
          <p:nvPr/>
        </p:nvSpPr>
        <p:spPr>
          <a:xfrm>
            <a:off x="35352" y="562175"/>
            <a:ext cx="8929136" cy="369332"/>
          </a:xfrm>
          <a:prstGeom prst="rect">
            <a:avLst/>
          </a:prstGeom>
        </p:spPr>
        <p:txBody>
          <a:bodyPr wrap="square">
            <a:spAutoFit/>
          </a:bodyPr>
          <a:lstStyle/>
          <a:p>
            <a:r>
              <a:rPr lang="uk-UA" dirty="0" err="1" smtClean="0"/>
              <a:t>використаєм</a:t>
            </a:r>
            <a:r>
              <a:rPr lang="uk-UA" dirty="0" smtClean="0"/>
              <a:t> правильний синтаксис, який браузер розуміє</a:t>
            </a:r>
            <a:endParaRPr lang="uk-UA" dirty="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931506"/>
            <a:ext cx="8910897" cy="54498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73401855"/>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0" y="1"/>
            <a:ext cx="9144000" cy="548679"/>
          </a:xfrm>
        </p:spPr>
        <p:txBody>
          <a:bodyPr>
            <a:noAutofit/>
          </a:bodyPr>
          <a:lstStyle/>
          <a:p>
            <a:r>
              <a:rPr lang="en-US" sz="3600" b="1" dirty="0" smtClean="0"/>
              <a:t>HTML5&amp;CSS3</a:t>
            </a:r>
            <a:endParaRPr lang="uk-UA" sz="3600" b="1" dirty="0"/>
          </a:p>
        </p:txBody>
      </p:sp>
      <p:sp>
        <p:nvSpPr>
          <p:cNvPr id="6" name="Прямоугольник 5"/>
          <p:cNvSpPr/>
          <p:nvPr/>
        </p:nvSpPr>
        <p:spPr>
          <a:xfrm>
            <a:off x="208112" y="548680"/>
            <a:ext cx="8684368" cy="1754326"/>
          </a:xfrm>
          <a:prstGeom prst="rect">
            <a:avLst/>
          </a:prstGeom>
        </p:spPr>
        <p:txBody>
          <a:bodyPr wrap="square">
            <a:spAutoFit/>
          </a:bodyPr>
          <a:lstStyle/>
          <a:p>
            <a:r>
              <a:rPr lang="uk-UA" dirty="0"/>
              <a:t>Використовуючи нові знання про класи і ідентифікатори давайте перепишемо код нашого меню, щоб зробити його більш стійким до змін в HTML-файлі. Можливо в майбутньому ми вирішимо, що хотіли б зробити це за допомогою інших тегів, а не </a:t>
            </a:r>
            <a:r>
              <a:rPr lang="uk-UA" dirty="0">
                <a:solidFill>
                  <a:srgbClr val="FF0000"/>
                </a:solidFill>
              </a:rPr>
              <a:t>&lt;</a:t>
            </a:r>
            <a:r>
              <a:rPr lang="uk-UA" dirty="0" err="1">
                <a:solidFill>
                  <a:srgbClr val="FF0000"/>
                </a:solidFill>
              </a:rPr>
              <a:t>ul</a:t>
            </a:r>
            <a:r>
              <a:rPr lang="uk-UA" dirty="0">
                <a:solidFill>
                  <a:srgbClr val="FF0000"/>
                </a:solidFill>
              </a:rPr>
              <a:t>&gt; і &lt;</a:t>
            </a:r>
            <a:r>
              <a:rPr lang="uk-UA" dirty="0" err="1">
                <a:solidFill>
                  <a:srgbClr val="FF0000"/>
                </a:solidFill>
              </a:rPr>
              <a:t>li</a:t>
            </a:r>
            <a:r>
              <a:rPr lang="uk-UA" dirty="0">
                <a:solidFill>
                  <a:srgbClr val="FF0000"/>
                </a:solidFill>
              </a:rPr>
              <a:t>&gt;</a:t>
            </a:r>
            <a:r>
              <a:rPr lang="uk-UA" dirty="0"/>
              <a:t>. </a:t>
            </a:r>
            <a:br>
              <a:rPr lang="uk-UA" dirty="0"/>
            </a:br>
            <a:r>
              <a:rPr lang="uk-UA" dirty="0"/>
              <a:t>Почнемо з зміни нашого HTML. В даний момент наш код навігаційного меню виглядає наступним чином.</a:t>
            </a:r>
            <a:endParaRPr lang="uk-UA" dirty="0" smtClean="0"/>
          </a:p>
        </p:txBody>
      </p:sp>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584" y="2303006"/>
            <a:ext cx="7699771" cy="42603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18707936"/>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0" y="1"/>
            <a:ext cx="9144000" cy="548679"/>
          </a:xfrm>
        </p:spPr>
        <p:txBody>
          <a:bodyPr>
            <a:noAutofit/>
          </a:bodyPr>
          <a:lstStyle/>
          <a:p>
            <a:r>
              <a:rPr lang="en-US" sz="3600" b="1" dirty="0" smtClean="0"/>
              <a:t>HTML5&amp;CSS3</a:t>
            </a:r>
            <a:endParaRPr lang="uk-UA" sz="3600" b="1" dirty="0"/>
          </a:p>
        </p:txBody>
      </p:sp>
      <p:sp>
        <p:nvSpPr>
          <p:cNvPr id="6" name="Прямоугольник 5"/>
          <p:cNvSpPr/>
          <p:nvPr/>
        </p:nvSpPr>
        <p:spPr>
          <a:xfrm>
            <a:off x="208112" y="548680"/>
            <a:ext cx="8684368" cy="646331"/>
          </a:xfrm>
          <a:prstGeom prst="rect">
            <a:avLst/>
          </a:prstGeom>
        </p:spPr>
        <p:txBody>
          <a:bodyPr wrap="square">
            <a:spAutoFit/>
          </a:bodyPr>
          <a:lstStyle/>
          <a:p>
            <a:r>
              <a:rPr lang="uk-UA" dirty="0"/>
              <a:t>Тепер включимо класи. Ми дамо клас всьому контейнеру меню (тег </a:t>
            </a:r>
            <a:r>
              <a:rPr lang="uk-UA" dirty="0">
                <a:solidFill>
                  <a:srgbClr val="FF0000"/>
                </a:solidFill>
              </a:rPr>
              <a:t>&lt;</a:t>
            </a:r>
            <a:r>
              <a:rPr lang="uk-UA" dirty="0" err="1">
                <a:solidFill>
                  <a:srgbClr val="FF0000"/>
                </a:solidFill>
              </a:rPr>
              <a:t>ul</a:t>
            </a:r>
            <a:r>
              <a:rPr lang="uk-UA" dirty="0">
                <a:solidFill>
                  <a:srgbClr val="FF0000"/>
                </a:solidFill>
              </a:rPr>
              <a:t>&gt;</a:t>
            </a:r>
            <a:r>
              <a:rPr lang="uk-UA" dirty="0"/>
              <a:t>), а кожному елементу в ньому (тег </a:t>
            </a:r>
            <a:r>
              <a:rPr lang="uk-UA" dirty="0">
                <a:solidFill>
                  <a:srgbClr val="FF0000"/>
                </a:solidFill>
              </a:rPr>
              <a:t>&lt;</a:t>
            </a:r>
            <a:r>
              <a:rPr lang="uk-UA" dirty="0" err="1">
                <a:solidFill>
                  <a:srgbClr val="FF0000"/>
                </a:solidFill>
              </a:rPr>
              <a:t>li</a:t>
            </a:r>
            <a:r>
              <a:rPr lang="uk-UA" dirty="0">
                <a:solidFill>
                  <a:srgbClr val="FF0000"/>
                </a:solidFill>
              </a:rPr>
              <a:t>&gt;</a:t>
            </a:r>
            <a:r>
              <a:rPr lang="uk-UA" dirty="0"/>
              <a:t>) «дочірній» клас.</a:t>
            </a:r>
            <a:endParaRPr lang="uk-UA" dirty="0" smtClean="0"/>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5918" y="1195011"/>
            <a:ext cx="8676456" cy="48262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Прямоугольник 2"/>
          <p:cNvSpPr/>
          <p:nvPr/>
        </p:nvSpPr>
        <p:spPr>
          <a:xfrm>
            <a:off x="192411" y="6029881"/>
            <a:ext cx="8679961" cy="646331"/>
          </a:xfrm>
          <a:prstGeom prst="rect">
            <a:avLst/>
          </a:prstGeom>
        </p:spPr>
        <p:txBody>
          <a:bodyPr wrap="square">
            <a:spAutoFit/>
          </a:bodyPr>
          <a:lstStyle/>
          <a:p>
            <a:r>
              <a:rPr lang="uk-UA" dirty="0" smtClean="0"/>
              <a:t>В </a:t>
            </a:r>
            <a:r>
              <a:rPr lang="uk-UA" dirty="0"/>
              <a:t>цьому меню списку </a:t>
            </a:r>
            <a:r>
              <a:rPr lang="uk-UA" dirty="0">
                <a:solidFill>
                  <a:srgbClr val="FF0000"/>
                </a:solidFill>
              </a:rPr>
              <a:t>&lt;</a:t>
            </a:r>
            <a:r>
              <a:rPr lang="uk-UA" dirty="0" err="1">
                <a:solidFill>
                  <a:srgbClr val="FF0000"/>
                </a:solidFill>
              </a:rPr>
              <a:t>ul</a:t>
            </a:r>
            <a:r>
              <a:rPr lang="uk-UA" dirty="0">
                <a:solidFill>
                  <a:srgbClr val="FF0000"/>
                </a:solidFill>
              </a:rPr>
              <a:t>&gt;</a:t>
            </a:r>
            <a:r>
              <a:rPr lang="uk-UA" dirty="0"/>
              <a:t> </a:t>
            </a:r>
            <a:r>
              <a:rPr lang="uk-UA" dirty="0" smtClean="0"/>
              <a:t>дано </a:t>
            </a:r>
            <a:r>
              <a:rPr lang="uk-UA" dirty="0"/>
              <a:t>клас </a:t>
            </a:r>
            <a:r>
              <a:rPr lang="uk-UA" dirty="0">
                <a:solidFill>
                  <a:srgbClr val="FF0000"/>
                </a:solidFill>
              </a:rPr>
              <a:t>site-</a:t>
            </a:r>
            <a:r>
              <a:rPr lang="uk-UA" dirty="0" err="1">
                <a:solidFill>
                  <a:srgbClr val="FF0000"/>
                </a:solidFill>
              </a:rPr>
              <a:t>nav</a:t>
            </a:r>
            <a:r>
              <a:rPr lang="uk-UA" dirty="0"/>
              <a:t>, в той час як кожен елемент </a:t>
            </a:r>
            <a:r>
              <a:rPr lang="uk-UA" dirty="0">
                <a:solidFill>
                  <a:srgbClr val="FF0000"/>
                </a:solidFill>
              </a:rPr>
              <a:t>&lt;</a:t>
            </a:r>
            <a:r>
              <a:rPr lang="uk-UA" dirty="0" err="1">
                <a:solidFill>
                  <a:srgbClr val="FF0000"/>
                </a:solidFill>
              </a:rPr>
              <a:t>li</a:t>
            </a:r>
            <a:r>
              <a:rPr lang="uk-UA" dirty="0">
                <a:solidFill>
                  <a:srgbClr val="FF0000"/>
                </a:solidFill>
              </a:rPr>
              <a:t>&gt;</a:t>
            </a:r>
            <a:r>
              <a:rPr lang="uk-UA" dirty="0"/>
              <a:t> містить клас </a:t>
            </a:r>
            <a:r>
              <a:rPr lang="uk-UA" dirty="0">
                <a:solidFill>
                  <a:srgbClr val="FF0000"/>
                </a:solidFill>
              </a:rPr>
              <a:t>site-nav-item</a:t>
            </a:r>
            <a:r>
              <a:rPr lang="uk-UA" dirty="0"/>
              <a:t>.</a:t>
            </a:r>
          </a:p>
        </p:txBody>
      </p:sp>
    </p:spTree>
    <p:extLst>
      <p:ext uri="{BB962C8B-B14F-4D97-AF65-F5344CB8AC3E}">
        <p14:creationId xmlns:p14="http://schemas.microsoft.com/office/powerpoint/2010/main" val="2543373606"/>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0" y="1"/>
            <a:ext cx="9144000" cy="548679"/>
          </a:xfrm>
        </p:spPr>
        <p:txBody>
          <a:bodyPr>
            <a:noAutofit/>
          </a:bodyPr>
          <a:lstStyle/>
          <a:p>
            <a:r>
              <a:rPr lang="en-US" sz="3600" b="1" dirty="0" smtClean="0"/>
              <a:t>HTML5&amp;CSS3</a:t>
            </a:r>
            <a:endParaRPr lang="uk-UA" sz="3600" b="1" dirty="0"/>
          </a:p>
        </p:txBody>
      </p:sp>
      <p:sp>
        <p:nvSpPr>
          <p:cNvPr id="6" name="Прямоугольник 5"/>
          <p:cNvSpPr/>
          <p:nvPr/>
        </p:nvSpPr>
        <p:spPr>
          <a:xfrm>
            <a:off x="208112" y="548680"/>
            <a:ext cx="8684368" cy="369332"/>
          </a:xfrm>
          <a:prstGeom prst="rect">
            <a:avLst/>
          </a:prstGeom>
        </p:spPr>
        <p:txBody>
          <a:bodyPr wrap="square">
            <a:spAutoFit/>
          </a:bodyPr>
          <a:lstStyle/>
          <a:p>
            <a:r>
              <a:rPr lang="uk-UA" dirty="0" smtClean="0"/>
              <a:t>Налаштування </a:t>
            </a:r>
            <a:r>
              <a:rPr lang="uk-UA" dirty="0"/>
              <a:t>коду CSS</a:t>
            </a:r>
            <a:endParaRPr lang="uk-UA" dirty="0" smtClean="0"/>
          </a:p>
        </p:txBody>
      </p:sp>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9592" y="902204"/>
            <a:ext cx="6552728" cy="58391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44774925"/>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0" y="1"/>
            <a:ext cx="9144000" cy="548679"/>
          </a:xfrm>
        </p:spPr>
        <p:txBody>
          <a:bodyPr>
            <a:noAutofit/>
          </a:bodyPr>
          <a:lstStyle/>
          <a:p>
            <a:r>
              <a:rPr lang="en-US" sz="3600" b="1" dirty="0" smtClean="0"/>
              <a:t>HTML5&amp;CSS3</a:t>
            </a:r>
            <a:endParaRPr lang="uk-UA" sz="3600" b="1" dirty="0"/>
          </a:p>
        </p:txBody>
      </p:sp>
      <p:sp>
        <p:nvSpPr>
          <p:cNvPr id="6" name="Прямоугольник 5"/>
          <p:cNvSpPr/>
          <p:nvPr/>
        </p:nvSpPr>
        <p:spPr>
          <a:xfrm>
            <a:off x="208112" y="548680"/>
            <a:ext cx="8684368" cy="646331"/>
          </a:xfrm>
          <a:prstGeom prst="rect">
            <a:avLst/>
          </a:prstGeom>
        </p:spPr>
        <p:txBody>
          <a:bodyPr wrap="square">
            <a:spAutoFit/>
          </a:bodyPr>
          <a:lstStyle/>
          <a:p>
            <a:r>
              <a:rPr lang="uk-UA" dirty="0"/>
              <a:t>Для кращого розуміння що змінилося, подивіться на порівняння старого і нового коду CSS.</a:t>
            </a:r>
            <a:endParaRPr lang="uk-UA" dirty="0" smtClean="0"/>
          </a:p>
        </p:txBody>
      </p:sp>
      <p:pic>
        <p:nvPicPr>
          <p:cNvPr id="16386" name="Picture 2" descr="http://howtocodeinhtml.com/img/chapter7/code-compar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504" y="1245829"/>
            <a:ext cx="8833298" cy="4127387"/>
          </a:xfrm>
          <a:prstGeom prst="rect">
            <a:avLst/>
          </a:prstGeom>
          <a:noFill/>
          <a:extLst>
            <a:ext uri="{909E8E84-426E-40DD-AFC4-6F175D3DCCD1}">
              <a14:hiddenFill xmlns:a14="http://schemas.microsoft.com/office/drawing/2010/main">
                <a:solidFill>
                  <a:srgbClr val="FFFFFF"/>
                </a:solidFill>
              </a14:hiddenFill>
            </a:ext>
          </a:extLst>
        </p:spPr>
      </p:pic>
      <p:sp>
        <p:nvSpPr>
          <p:cNvPr id="3" name="Прямоугольник 2"/>
          <p:cNvSpPr/>
          <p:nvPr/>
        </p:nvSpPr>
        <p:spPr>
          <a:xfrm>
            <a:off x="104629" y="5380672"/>
            <a:ext cx="8612360" cy="1477328"/>
          </a:xfrm>
          <a:prstGeom prst="rect">
            <a:avLst/>
          </a:prstGeom>
        </p:spPr>
        <p:txBody>
          <a:bodyPr wrap="square">
            <a:spAutoFit/>
          </a:bodyPr>
          <a:lstStyle/>
          <a:p>
            <a:r>
              <a:rPr lang="uk-UA" dirty="0" smtClean="0"/>
              <a:t>Ми </a:t>
            </a:r>
            <a:r>
              <a:rPr lang="uk-UA" dirty="0"/>
              <a:t>змінили імена тегів на імена класів, що дає нам набагато більше гнучкості в написанні коду. Зверніть увагу, що вони скоротилися за рахунок видалення зайвого </a:t>
            </a:r>
            <a:r>
              <a:rPr lang="uk-UA" dirty="0" err="1"/>
              <a:t>тега</a:t>
            </a:r>
            <a:r>
              <a:rPr lang="uk-UA" dirty="0"/>
              <a:t> </a:t>
            </a:r>
            <a:r>
              <a:rPr lang="uk-UA" dirty="0" err="1">
                <a:solidFill>
                  <a:srgbClr val="FF0000"/>
                </a:solidFill>
              </a:rPr>
              <a:t>nav</a:t>
            </a:r>
            <a:r>
              <a:rPr lang="uk-UA" dirty="0"/>
              <a:t>.</a:t>
            </a:r>
            <a:br>
              <a:rPr lang="uk-UA" dirty="0"/>
            </a:br>
            <a:r>
              <a:rPr lang="uk-UA" dirty="0" smtClean="0"/>
              <a:t>Важливо </a:t>
            </a:r>
            <a:r>
              <a:rPr lang="uk-UA" dirty="0"/>
              <a:t>використовувати імена класів в якості селекторів замість тегів, якщо тільки це не очевидно, як </a:t>
            </a:r>
            <a:r>
              <a:rPr lang="uk-UA" dirty="0">
                <a:solidFill>
                  <a:srgbClr val="FF0000"/>
                </a:solidFill>
              </a:rPr>
              <a:t>&lt;a&gt;</a:t>
            </a:r>
            <a:r>
              <a:rPr lang="uk-UA" dirty="0"/>
              <a:t> для посилань. </a:t>
            </a:r>
          </a:p>
        </p:txBody>
      </p:sp>
    </p:spTree>
    <p:extLst>
      <p:ext uri="{BB962C8B-B14F-4D97-AF65-F5344CB8AC3E}">
        <p14:creationId xmlns:p14="http://schemas.microsoft.com/office/powerpoint/2010/main" val="4108560903"/>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0" y="1"/>
            <a:ext cx="9144000" cy="548679"/>
          </a:xfrm>
        </p:spPr>
        <p:txBody>
          <a:bodyPr>
            <a:noAutofit/>
          </a:bodyPr>
          <a:lstStyle/>
          <a:p>
            <a:r>
              <a:rPr lang="en-US" sz="3600" b="1" dirty="0" smtClean="0"/>
              <a:t>HTML5&amp;CSS3</a:t>
            </a:r>
            <a:endParaRPr lang="uk-UA" sz="3600" b="1" dirty="0"/>
          </a:p>
        </p:txBody>
      </p:sp>
      <p:sp>
        <p:nvSpPr>
          <p:cNvPr id="6" name="Прямоугольник 5"/>
          <p:cNvSpPr/>
          <p:nvPr/>
        </p:nvSpPr>
        <p:spPr>
          <a:xfrm>
            <a:off x="208112" y="548680"/>
            <a:ext cx="8684368" cy="2616101"/>
          </a:xfrm>
          <a:prstGeom prst="rect">
            <a:avLst/>
          </a:prstGeom>
        </p:spPr>
        <p:txBody>
          <a:bodyPr wrap="square">
            <a:spAutoFit/>
          </a:bodyPr>
          <a:lstStyle/>
          <a:p>
            <a:r>
              <a:rPr lang="uk-UA" sz="2400" dirty="0" smtClean="0"/>
              <a:t>Корисні посилання:</a:t>
            </a:r>
          </a:p>
          <a:p>
            <a:endParaRPr lang="uk-UA" sz="2400" dirty="0"/>
          </a:p>
          <a:p>
            <a:r>
              <a:rPr lang="en-US" sz="2400" dirty="0">
                <a:hlinkClick r:id="rId2"/>
              </a:rPr>
              <a:t>http://htmlbook.ru</a:t>
            </a:r>
            <a:r>
              <a:rPr lang="en-US" sz="2400" dirty="0" smtClean="0">
                <a:hlinkClick r:id="rId2"/>
              </a:rPr>
              <a:t>/</a:t>
            </a:r>
            <a:endParaRPr lang="uk-UA" sz="2400" dirty="0" smtClean="0"/>
          </a:p>
          <a:p>
            <a:endParaRPr lang="uk-UA" sz="2400" dirty="0"/>
          </a:p>
          <a:p>
            <a:r>
              <a:rPr lang="en-US" sz="2400" dirty="0">
                <a:hlinkClick r:id="rId3"/>
              </a:rPr>
              <a:t>https://htmlacademy.ru</a:t>
            </a:r>
            <a:r>
              <a:rPr lang="en-US" sz="2400" dirty="0" smtClean="0">
                <a:hlinkClick r:id="rId3"/>
              </a:rPr>
              <a:t>/</a:t>
            </a:r>
            <a:endParaRPr lang="uk-UA" sz="2400" dirty="0" smtClean="0"/>
          </a:p>
          <a:p>
            <a:endParaRPr lang="uk-UA" sz="2400" dirty="0"/>
          </a:p>
          <a:p>
            <a:r>
              <a:rPr lang="en-US" sz="2000" dirty="0">
                <a:hlinkClick r:id="rId4"/>
              </a:rPr>
              <a:t>https://courses.prometheus.org.ua/courses/LITS/110/2017_T1/about</a:t>
            </a:r>
            <a:endParaRPr lang="uk-UA" sz="2000" dirty="0" smtClean="0"/>
          </a:p>
        </p:txBody>
      </p:sp>
    </p:spTree>
    <p:extLst>
      <p:ext uri="{BB962C8B-B14F-4D97-AF65-F5344CB8AC3E}">
        <p14:creationId xmlns:p14="http://schemas.microsoft.com/office/powerpoint/2010/main" val="377729177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0" y="1"/>
            <a:ext cx="9144000" cy="548679"/>
          </a:xfrm>
        </p:spPr>
        <p:txBody>
          <a:bodyPr>
            <a:normAutofit fontScale="90000"/>
          </a:bodyPr>
          <a:lstStyle/>
          <a:p>
            <a:r>
              <a:rPr lang="en-US" b="1" dirty="0" smtClean="0"/>
              <a:t>HTML5&amp;CSS3</a:t>
            </a:r>
            <a:endParaRPr lang="uk-UA" b="1" dirty="0"/>
          </a:p>
        </p:txBody>
      </p:sp>
      <p:sp>
        <p:nvSpPr>
          <p:cNvPr id="3" name="Прямокутник 2"/>
          <p:cNvSpPr/>
          <p:nvPr/>
        </p:nvSpPr>
        <p:spPr>
          <a:xfrm>
            <a:off x="35352" y="562175"/>
            <a:ext cx="8929136" cy="369332"/>
          </a:xfrm>
          <a:prstGeom prst="rect">
            <a:avLst/>
          </a:prstGeom>
        </p:spPr>
        <p:txBody>
          <a:bodyPr wrap="square">
            <a:spAutoFit/>
          </a:bodyPr>
          <a:lstStyle/>
          <a:p>
            <a:r>
              <a:rPr lang="uk-UA" dirty="0" err="1" smtClean="0"/>
              <a:t>використаєм</a:t>
            </a:r>
            <a:r>
              <a:rPr lang="uk-UA" dirty="0" smtClean="0"/>
              <a:t> правильний синтаксис, який браузер розуміє</a:t>
            </a:r>
            <a:endParaRPr lang="uk-UA" dirty="0"/>
          </a:p>
        </p:txBody>
      </p:sp>
      <p:pic>
        <p:nvPicPr>
          <p:cNvPr id="819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6355" y="935312"/>
            <a:ext cx="8905875" cy="421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Прямокутник 3"/>
          <p:cNvSpPr/>
          <p:nvPr/>
        </p:nvSpPr>
        <p:spPr>
          <a:xfrm>
            <a:off x="164627" y="5517232"/>
            <a:ext cx="4429739" cy="369332"/>
          </a:xfrm>
          <a:prstGeom prst="rect">
            <a:avLst/>
          </a:prstGeom>
        </p:spPr>
        <p:txBody>
          <a:bodyPr wrap="none">
            <a:spAutoFit/>
          </a:bodyPr>
          <a:lstStyle/>
          <a:p>
            <a:r>
              <a:rPr lang="uk-UA" dirty="0" smtClean="0"/>
              <a:t>Далі зберігаємо файл з розширенням </a:t>
            </a:r>
            <a:r>
              <a:rPr lang="uk-UA" dirty="0" err="1" smtClean="0">
                <a:solidFill>
                  <a:srgbClr val="FF0000"/>
                </a:solidFill>
              </a:rPr>
              <a:t>.html</a:t>
            </a:r>
            <a:endParaRPr lang="uk-UA" dirty="0">
              <a:solidFill>
                <a:srgbClr val="FF0000"/>
              </a:solidFill>
            </a:endParaRPr>
          </a:p>
        </p:txBody>
      </p:sp>
    </p:spTree>
    <p:extLst>
      <p:ext uri="{BB962C8B-B14F-4D97-AF65-F5344CB8AC3E}">
        <p14:creationId xmlns:p14="http://schemas.microsoft.com/office/powerpoint/2010/main" val="4290307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0" y="1"/>
            <a:ext cx="9144000" cy="548679"/>
          </a:xfrm>
        </p:spPr>
        <p:txBody>
          <a:bodyPr>
            <a:normAutofit fontScale="90000"/>
          </a:bodyPr>
          <a:lstStyle/>
          <a:p>
            <a:r>
              <a:rPr lang="en-US" b="1" dirty="0" smtClean="0"/>
              <a:t>HTML5&amp;CSS3</a:t>
            </a:r>
            <a:endParaRPr lang="uk-UA" b="1" dirty="0"/>
          </a:p>
        </p:txBody>
      </p:sp>
      <p:sp>
        <p:nvSpPr>
          <p:cNvPr id="3" name="Прямокутник 2"/>
          <p:cNvSpPr/>
          <p:nvPr/>
        </p:nvSpPr>
        <p:spPr>
          <a:xfrm>
            <a:off x="35352" y="562175"/>
            <a:ext cx="8929136" cy="369332"/>
          </a:xfrm>
          <a:prstGeom prst="rect">
            <a:avLst/>
          </a:prstGeom>
        </p:spPr>
        <p:txBody>
          <a:bodyPr wrap="square">
            <a:spAutoFit/>
          </a:bodyPr>
          <a:lstStyle/>
          <a:p>
            <a:r>
              <a:rPr lang="uk-UA" dirty="0" smtClean="0"/>
              <a:t>Результат в браузері:</a:t>
            </a:r>
            <a:endParaRPr lang="uk-UA" dirty="0"/>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7664" y="931507"/>
            <a:ext cx="6743700" cy="583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5599192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0" y="1"/>
            <a:ext cx="9144000" cy="548679"/>
          </a:xfrm>
        </p:spPr>
        <p:txBody>
          <a:bodyPr>
            <a:normAutofit fontScale="90000"/>
          </a:bodyPr>
          <a:lstStyle/>
          <a:p>
            <a:r>
              <a:rPr lang="en-US" b="1" dirty="0" smtClean="0"/>
              <a:t>HTML5&amp;CSS3</a:t>
            </a:r>
            <a:endParaRPr lang="uk-UA" b="1" dirty="0"/>
          </a:p>
        </p:txBody>
      </p:sp>
      <p:sp>
        <p:nvSpPr>
          <p:cNvPr id="3" name="Прямокутник 2"/>
          <p:cNvSpPr/>
          <p:nvPr/>
        </p:nvSpPr>
        <p:spPr>
          <a:xfrm>
            <a:off x="35352" y="562175"/>
            <a:ext cx="8929136" cy="2308324"/>
          </a:xfrm>
          <a:prstGeom prst="rect">
            <a:avLst/>
          </a:prstGeom>
        </p:spPr>
        <p:txBody>
          <a:bodyPr wrap="square">
            <a:spAutoFit/>
          </a:bodyPr>
          <a:lstStyle/>
          <a:p>
            <a:r>
              <a:rPr lang="uk-UA" sz="2400" dirty="0"/>
              <a:t>У нашому випадку ми використовували тільки кілька простих </a:t>
            </a:r>
            <a:r>
              <a:rPr lang="uk-UA" sz="2400" dirty="0" smtClean="0"/>
              <a:t>тегів</a:t>
            </a:r>
            <a:r>
              <a:rPr lang="uk-UA" sz="2400" dirty="0"/>
              <a:t/>
            </a:r>
            <a:br>
              <a:rPr lang="uk-UA" sz="2400" dirty="0"/>
            </a:br>
            <a:r>
              <a:rPr lang="uk-UA" sz="2400" dirty="0"/>
              <a:t/>
            </a:r>
            <a:br>
              <a:rPr lang="uk-UA" sz="2400" dirty="0"/>
            </a:br>
            <a:r>
              <a:rPr lang="uk-UA" sz="2400" dirty="0" smtClean="0">
                <a:solidFill>
                  <a:srgbClr val="FF0000"/>
                </a:solidFill>
              </a:rPr>
              <a:t>&lt;</a:t>
            </a:r>
            <a:r>
              <a:rPr lang="en-US" sz="2400" dirty="0" smtClean="0">
                <a:solidFill>
                  <a:srgbClr val="FF0000"/>
                </a:solidFill>
              </a:rPr>
              <a:t>h</a:t>
            </a:r>
            <a:r>
              <a:rPr lang="uk-UA" sz="2400" dirty="0" smtClean="0">
                <a:solidFill>
                  <a:srgbClr val="FF0000"/>
                </a:solidFill>
              </a:rPr>
              <a:t>1</a:t>
            </a:r>
            <a:r>
              <a:rPr lang="uk-UA" sz="2400" dirty="0">
                <a:solidFill>
                  <a:srgbClr val="FF0000"/>
                </a:solidFill>
              </a:rPr>
              <a:t>&gt;</a:t>
            </a:r>
            <a:r>
              <a:rPr lang="uk-UA" sz="2400" dirty="0"/>
              <a:t> - заголовок (першого рівня);</a:t>
            </a:r>
            <a:br>
              <a:rPr lang="uk-UA" sz="2400" dirty="0"/>
            </a:br>
            <a:r>
              <a:rPr lang="uk-UA" sz="2400" dirty="0" smtClean="0">
                <a:solidFill>
                  <a:srgbClr val="FF0000"/>
                </a:solidFill>
              </a:rPr>
              <a:t>&lt;</a:t>
            </a:r>
            <a:r>
              <a:rPr lang="en-US" sz="2400" dirty="0" smtClean="0">
                <a:solidFill>
                  <a:srgbClr val="FF0000"/>
                </a:solidFill>
              </a:rPr>
              <a:t>i</a:t>
            </a:r>
            <a:r>
              <a:rPr lang="uk-UA" sz="2400" dirty="0" err="1" smtClean="0">
                <a:solidFill>
                  <a:srgbClr val="FF0000"/>
                </a:solidFill>
              </a:rPr>
              <a:t>mg</a:t>
            </a:r>
            <a:r>
              <a:rPr lang="uk-UA" sz="2400" dirty="0">
                <a:solidFill>
                  <a:srgbClr val="FF0000"/>
                </a:solidFill>
              </a:rPr>
              <a:t>&gt; </a:t>
            </a:r>
            <a:r>
              <a:rPr lang="uk-UA" sz="2400" dirty="0"/>
              <a:t>- зображення;</a:t>
            </a:r>
            <a:br>
              <a:rPr lang="uk-UA" sz="2400" dirty="0"/>
            </a:br>
            <a:r>
              <a:rPr lang="uk-UA" sz="2400" dirty="0" smtClean="0">
                <a:solidFill>
                  <a:srgbClr val="FF0000"/>
                </a:solidFill>
              </a:rPr>
              <a:t>&lt;</a:t>
            </a:r>
            <a:r>
              <a:rPr lang="en-US" sz="2400" dirty="0" smtClean="0">
                <a:solidFill>
                  <a:srgbClr val="FF0000"/>
                </a:solidFill>
              </a:rPr>
              <a:t>p</a:t>
            </a:r>
            <a:r>
              <a:rPr lang="uk-UA" sz="2400" dirty="0" smtClean="0">
                <a:solidFill>
                  <a:srgbClr val="FF0000"/>
                </a:solidFill>
              </a:rPr>
              <a:t>&gt; </a:t>
            </a:r>
            <a:r>
              <a:rPr lang="uk-UA" sz="2400" dirty="0"/>
              <a:t>- абзац тексту</a:t>
            </a:r>
            <a:r>
              <a:rPr lang="uk-UA" sz="2400" dirty="0" smtClean="0"/>
              <a:t>.</a:t>
            </a:r>
            <a:endParaRPr lang="en-US" sz="2400" dirty="0" smtClean="0"/>
          </a:p>
          <a:p>
            <a:endParaRPr lang="en-US" sz="2400" dirty="0"/>
          </a:p>
        </p:txBody>
      </p:sp>
    </p:spTree>
    <p:extLst>
      <p:ext uri="{BB962C8B-B14F-4D97-AF65-F5344CB8AC3E}">
        <p14:creationId xmlns:p14="http://schemas.microsoft.com/office/powerpoint/2010/main" val="1977124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0" y="1"/>
            <a:ext cx="9144000" cy="548679"/>
          </a:xfrm>
        </p:spPr>
        <p:txBody>
          <a:bodyPr>
            <a:normAutofit fontScale="90000"/>
          </a:bodyPr>
          <a:lstStyle/>
          <a:p>
            <a:r>
              <a:rPr lang="en-US" b="1" dirty="0" smtClean="0"/>
              <a:t>HTML5&amp;CSS3</a:t>
            </a:r>
            <a:endParaRPr lang="uk-UA" b="1" dirty="0"/>
          </a:p>
        </p:txBody>
      </p:sp>
      <p:sp>
        <p:nvSpPr>
          <p:cNvPr id="3" name="Прямокутник 2"/>
          <p:cNvSpPr/>
          <p:nvPr/>
        </p:nvSpPr>
        <p:spPr>
          <a:xfrm>
            <a:off x="35352" y="562175"/>
            <a:ext cx="8929136" cy="3785652"/>
          </a:xfrm>
          <a:prstGeom prst="rect">
            <a:avLst/>
          </a:prstGeom>
        </p:spPr>
        <p:txBody>
          <a:bodyPr wrap="square">
            <a:spAutoFit/>
          </a:bodyPr>
          <a:lstStyle/>
          <a:p>
            <a:r>
              <a:rPr lang="uk-UA" sz="2400" dirty="0"/>
              <a:t>Важливим розумінням щодо HTML-тегів є те, що HTML містить словник, який визначає теги і описує, коли і де їх використовувати, подібно </a:t>
            </a:r>
            <a:r>
              <a:rPr lang="uk-UA" sz="2400" dirty="0" smtClean="0"/>
              <a:t>словнику, </a:t>
            </a:r>
            <a:r>
              <a:rPr lang="uk-UA" sz="2400" dirty="0"/>
              <a:t>який містить слова мови. </a:t>
            </a:r>
            <a:endParaRPr lang="uk-UA" sz="2400" dirty="0" smtClean="0"/>
          </a:p>
          <a:p>
            <a:endParaRPr lang="uk-UA" sz="2400" dirty="0"/>
          </a:p>
          <a:p>
            <a:r>
              <a:rPr lang="uk-UA" sz="2400" dirty="0" smtClean="0"/>
              <a:t>Міжнародна організація </a:t>
            </a:r>
            <a:r>
              <a:rPr lang="uk-UA" sz="2400" dirty="0" err="1">
                <a:solidFill>
                  <a:srgbClr val="FF0000"/>
                </a:solidFill>
              </a:rPr>
              <a:t>World</a:t>
            </a:r>
            <a:r>
              <a:rPr lang="uk-UA" sz="2400" dirty="0">
                <a:solidFill>
                  <a:srgbClr val="FF0000"/>
                </a:solidFill>
              </a:rPr>
              <a:t> </a:t>
            </a:r>
            <a:r>
              <a:rPr lang="uk-UA" sz="2400" dirty="0" err="1">
                <a:solidFill>
                  <a:srgbClr val="FF0000"/>
                </a:solidFill>
              </a:rPr>
              <a:t>Wide</a:t>
            </a:r>
            <a:r>
              <a:rPr lang="uk-UA" sz="2400" dirty="0">
                <a:solidFill>
                  <a:srgbClr val="FF0000"/>
                </a:solidFill>
              </a:rPr>
              <a:t> </a:t>
            </a:r>
            <a:r>
              <a:rPr lang="uk-UA" sz="2400" dirty="0" err="1">
                <a:solidFill>
                  <a:srgbClr val="FF0000"/>
                </a:solidFill>
              </a:rPr>
              <a:t>Web</a:t>
            </a:r>
            <a:r>
              <a:rPr lang="uk-UA" sz="2400" dirty="0">
                <a:solidFill>
                  <a:srgbClr val="FF0000"/>
                </a:solidFill>
              </a:rPr>
              <a:t> </a:t>
            </a:r>
            <a:r>
              <a:rPr lang="uk-UA" sz="2400" dirty="0" err="1">
                <a:solidFill>
                  <a:srgbClr val="FF0000"/>
                </a:solidFill>
              </a:rPr>
              <a:t>Consortium</a:t>
            </a:r>
            <a:r>
              <a:rPr lang="uk-UA" sz="2400" dirty="0">
                <a:solidFill>
                  <a:srgbClr val="FF0000"/>
                </a:solidFill>
              </a:rPr>
              <a:t> (W3C)</a:t>
            </a:r>
            <a:r>
              <a:rPr lang="uk-UA" sz="2400" dirty="0"/>
              <a:t>, рекомендує найкращі практики, стандарти і сумісність по всьому Інтернету. </a:t>
            </a:r>
            <a:endParaRPr lang="uk-UA" sz="2400" dirty="0" smtClean="0"/>
          </a:p>
          <a:p>
            <a:endParaRPr lang="uk-UA" sz="2400" dirty="0"/>
          </a:p>
          <a:p>
            <a:r>
              <a:rPr lang="uk-UA" sz="2400" dirty="0" smtClean="0"/>
              <a:t>Ви </a:t>
            </a:r>
            <a:r>
              <a:rPr lang="uk-UA" sz="2400" dirty="0"/>
              <a:t>можете подивитися визначення HTML-елементів тут</a:t>
            </a:r>
            <a:r>
              <a:rPr lang="uk-UA" sz="2400" dirty="0" smtClean="0"/>
              <a:t>:</a:t>
            </a:r>
          </a:p>
          <a:p>
            <a:r>
              <a:rPr lang="en-US" sz="2400" dirty="0">
                <a:solidFill>
                  <a:srgbClr val="FF0000"/>
                </a:solidFill>
                <a:hlinkClick r:id="rId2"/>
              </a:rPr>
              <a:t>https://www.w3.org/</a:t>
            </a:r>
            <a:endParaRPr lang="ru-RU" sz="2400" dirty="0">
              <a:solidFill>
                <a:srgbClr val="FF0000"/>
              </a:solidFill>
            </a:endParaRPr>
          </a:p>
        </p:txBody>
      </p:sp>
    </p:spTree>
    <p:extLst>
      <p:ext uri="{BB962C8B-B14F-4D97-AF65-F5344CB8AC3E}">
        <p14:creationId xmlns:p14="http://schemas.microsoft.com/office/powerpoint/2010/main" val="187966443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0" y="1"/>
            <a:ext cx="9144000" cy="548679"/>
          </a:xfrm>
        </p:spPr>
        <p:txBody>
          <a:bodyPr>
            <a:normAutofit fontScale="90000"/>
          </a:bodyPr>
          <a:lstStyle/>
          <a:p>
            <a:r>
              <a:rPr lang="en-US" b="1" dirty="0" smtClean="0"/>
              <a:t>HTML5&amp;CSS3</a:t>
            </a:r>
            <a:endParaRPr lang="uk-UA" b="1" dirty="0"/>
          </a:p>
        </p:txBody>
      </p:sp>
      <p:sp>
        <p:nvSpPr>
          <p:cNvPr id="3" name="Прямокутник 2"/>
          <p:cNvSpPr/>
          <p:nvPr/>
        </p:nvSpPr>
        <p:spPr>
          <a:xfrm>
            <a:off x="35352" y="562175"/>
            <a:ext cx="8929136" cy="830997"/>
          </a:xfrm>
          <a:prstGeom prst="rect">
            <a:avLst/>
          </a:prstGeom>
        </p:spPr>
        <p:txBody>
          <a:bodyPr wrap="square">
            <a:spAutoFit/>
          </a:bodyPr>
          <a:lstStyle/>
          <a:p>
            <a:r>
              <a:rPr lang="uk-UA" sz="2400" dirty="0"/>
              <a:t>Повертаючись до нашого прикладу, так повинен виглядати HTML-код.</a:t>
            </a:r>
            <a:endParaRPr lang="ru-RU" sz="2400" dirty="0">
              <a:solidFill>
                <a:srgbClr val="FF0000"/>
              </a:solidFill>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0025" y="1376363"/>
            <a:ext cx="8743950" cy="4105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2864113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0" y="1"/>
            <a:ext cx="9144000" cy="548679"/>
          </a:xfrm>
        </p:spPr>
        <p:txBody>
          <a:bodyPr>
            <a:normAutofit fontScale="90000"/>
          </a:bodyPr>
          <a:lstStyle/>
          <a:p>
            <a:r>
              <a:rPr lang="en-US" b="1" dirty="0" smtClean="0"/>
              <a:t>HTML5&amp;CSS3</a:t>
            </a:r>
            <a:endParaRPr lang="uk-UA" b="1" dirty="0"/>
          </a:p>
        </p:txBody>
      </p:sp>
      <p:sp>
        <p:nvSpPr>
          <p:cNvPr id="3" name="Прямокутник 2"/>
          <p:cNvSpPr/>
          <p:nvPr/>
        </p:nvSpPr>
        <p:spPr>
          <a:xfrm>
            <a:off x="35352" y="562175"/>
            <a:ext cx="8929136" cy="830997"/>
          </a:xfrm>
          <a:prstGeom prst="rect">
            <a:avLst/>
          </a:prstGeom>
        </p:spPr>
        <p:txBody>
          <a:bodyPr wrap="square">
            <a:spAutoFit/>
          </a:bodyPr>
          <a:lstStyle/>
          <a:p>
            <a:r>
              <a:rPr lang="uk-UA" sz="2400" dirty="0"/>
              <a:t>код містить два абзаци тексту, зазначених всередині тегів </a:t>
            </a:r>
            <a:endParaRPr lang="uk-UA" sz="2400" dirty="0" smtClean="0"/>
          </a:p>
          <a:p>
            <a:r>
              <a:rPr lang="uk-UA" sz="2400" dirty="0" smtClean="0">
                <a:solidFill>
                  <a:srgbClr val="FF0000"/>
                </a:solidFill>
              </a:rPr>
              <a:t>&lt;</a:t>
            </a:r>
            <a:r>
              <a:rPr lang="uk-UA" sz="2400" dirty="0">
                <a:solidFill>
                  <a:srgbClr val="FF0000"/>
                </a:solidFill>
              </a:rPr>
              <a:t>p&gt; </a:t>
            </a:r>
            <a:r>
              <a:rPr lang="uk-UA" sz="2400" dirty="0" smtClean="0">
                <a:solidFill>
                  <a:srgbClr val="FF0000"/>
                </a:solidFill>
              </a:rPr>
              <a:t>&lt;/</a:t>
            </a:r>
            <a:r>
              <a:rPr lang="uk-UA" sz="2400" dirty="0" err="1" smtClean="0">
                <a:solidFill>
                  <a:srgbClr val="FF0000"/>
                </a:solidFill>
              </a:rPr>
              <a:t>p</a:t>
            </a:r>
            <a:r>
              <a:rPr lang="uk-UA" sz="2400" dirty="0">
                <a:solidFill>
                  <a:srgbClr val="FF0000"/>
                </a:solidFill>
              </a:rPr>
              <a:t>&gt;</a:t>
            </a:r>
            <a:r>
              <a:rPr lang="uk-UA" sz="2400" dirty="0"/>
              <a:t>.</a:t>
            </a:r>
            <a:endParaRPr lang="ru-RU" sz="2400" dirty="0">
              <a:solidFill>
                <a:srgbClr val="FF0000"/>
              </a:solidFill>
            </a:endParaRP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5737" y="1700808"/>
            <a:ext cx="8772525" cy="297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633559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0" y="1"/>
            <a:ext cx="9144000" cy="548679"/>
          </a:xfrm>
        </p:spPr>
        <p:txBody>
          <a:bodyPr>
            <a:normAutofit fontScale="90000"/>
          </a:bodyPr>
          <a:lstStyle/>
          <a:p>
            <a:r>
              <a:rPr lang="en-US" b="1" dirty="0" smtClean="0"/>
              <a:t>HTML5&amp;CSS3</a:t>
            </a:r>
            <a:endParaRPr lang="uk-UA" b="1" dirty="0"/>
          </a:p>
        </p:txBody>
      </p:sp>
      <p:sp>
        <p:nvSpPr>
          <p:cNvPr id="3" name="Прямокутник 2"/>
          <p:cNvSpPr/>
          <p:nvPr/>
        </p:nvSpPr>
        <p:spPr>
          <a:xfrm>
            <a:off x="35352" y="562175"/>
            <a:ext cx="8929136" cy="2308324"/>
          </a:xfrm>
          <a:prstGeom prst="rect">
            <a:avLst/>
          </a:prstGeom>
        </p:spPr>
        <p:txBody>
          <a:bodyPr wrap="square">
            <a:spAutoFit/>
          </a:bodyPr>
          <a:lstStyle/>
          <a:p>
            <a:r>
              <a:rPr lang="uk-UA" sz="2400" dirty="0"/>
              <a:t>Припустимо ми хочемо, щоб читач нашого оголошення звернув особливу увагу на певну частину абзацу. Скажімо, ми хочемо </a:t>
            </a:r>
            <a:r>
              <a:rPr lang="uk-UA" sz="2400" dirty="0" smtClean="0"/>
              <a:t>виділити </a:t>
            </a:r>
            <a:r>
              <a:rPr lang="uk-UA" sz="2400" dirty="0"/>
              <a:t>текст </a:t>
            </a:r>
            <a:r>
              <a:rPr lang="uk-UA" sz="2400" dirty="0" smtClean="0"/>
              <a:t>«</a:t>
            </a:r>
            <a:r>
              <a:rPr lang="en-US" sz="2400" b="1" dirty="0"/>
              <a:t>we need a skilled web developer in HTML and CSS.</a:t>
            </a:r>
            <a:r>
              <a:rPr lang="uk-UA" sz="2400" dirty="0" smtClean="0"/>
              <a:t>». </a:t>
            </a:r>
          </a:p>
          <a:p>
            <a:endParaRPr lang="uk-UA" sz="2400" dirty="0"/>
          </a:p>
          <a:p>
            <a:r>
              <a:rPr lang="uk-UA" sz="2400" dirty="0" smtClean="0"/>
              <a:t>елемент </a:t>
            </a:r>
            <a:r>
              <a:rPr lang="uk-UA" sz="2400" dirty="0">
                <a:solidFill>
                  <a:srgbClr val="FF0000"/>
                </a:solidFill>
              </a:rPr>
              <a:t>&lt;</a:t>
            </a:r>
            <a:r>
              <a:rPr lang="uk-UA" sz="2400" dirty="0" err="1">
                <a:solidFill>
                  <a:srgbClr val="FF0000"/>
                </a:solidFill>
              </a:rPr>
              <a:t>strong</a:t>
            </a:r>
            <a:r>
              <a:rPr lang="uk-UA" sz="2400" dirty="0">
                <a:solidFill>
                  <a:srgbClr val="FF0000"/>
                </a:solidFill>
              </a:rPr>
              <a:t>&gt;</a:t>
            </a:r>
            <a:r>
              <a:rPr lang="uk-UA" sz="2400" dirty="0"/>
              <a:t>, він оточує фрагмент тексту, який представляє собою важливе значення для змісту.</a:t>
            </a:r>
            <a:endParaRPr lang="ru-RU" sz="2400" dirty="0">
              <a:solidFill>
                <a:srgbClr val="FF0000"/>
              </a:solidFill>
            </a:endParaRPr>
          </a:p>
        </p:txBody>
      </p:sp>
    </p:spTree>
    <p:extLst>
      <p:ext uri="{BB962C8B-B14F-4D97-AF65-F5344CB8AC3E}">
        <p14:creationId xmlns:p14="http://schemas.microsoft.com/office/powerpoint/2010/main" val="167245543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0" y="1"/>
            <a:ext cx="9144000" cy="548679"/>
          </a:xfrm>
        </p:spPr>
        <p:txBody>
          <a:bodyPr>
            <a:normAutofit fontScale="90000"/>
          </a:bodyPr>
          <a:lstStyle/>
          <a:p>
            <a:r>
              <a:rPr lang="en-US" b="1" dirty="0" smtClean="0"/>
              <a:t>HTML5&amp;CSS3</a:t>
            </a:r>
            <a:endParaRPr lang="uk-UA" b="1" dirty="0"/>
          </a:p>
        </p:txBody>
      </p:sp>
      <p:sp>
        <p:nvSpPr>
          <p:cNvPr id="3" name="Прямокутник 2"/>
          <p:cNvSpPr/>
          <p:nvPr/>
        </p:nvSpPr>
        <p:spPr>
          <a:xfrm>
            <a:off x="35352" y="562175"/>
            <a:ext cx="8929136" cy="2031325"/>
          </a:xfrm>
          <a:prstGeom prst="rect">
            <a:avLst/>
          </a:prstGeom>
        </p:spPr>
        <p:txBody>
          <a:bodyPr wrap="square">
            <a:spAutoFit/>
          </a:bodyPr>
          <a:lstStyle/>
          <a:p>
            <a:r>
              <a:rPr lang="uk-UA" dirty="0"/>
              <a:t>Зверніть увагу, що тег </a:t>
            </a:r>
            <a:r>
              <a:rPr lang="uk-UA" dirty="0">
                <a:solidFill>
                  <a:srgbClr val="FF0000"/>
                </a:solidFill>
              </a:rPr>
              <a:t>&lt;</a:t>
            </a:r>
            <a:r>
              <a:rPr lang="uk-UA" dirty="0" err="1">
                <a:solidFill>
                  <a:srgbClr val="FF0000"/>
                </a:solidFill>
              </a:rPr>
              <a:t>strong</a:t>
            </a:r>
            <a:r>
              <a:rPr lang="uk-UA" dirty="0">
                <a:solidFill>
                  <a:srgbClr val="FF0000"/>
                </a:solidFill>
              </a:rPr>
              <a:t>&gt;</a:t>
            </a:r>
            <a:r>
              <a:rPr lang="uk-UA" dirty="0"/>
              <a:t> оточує текст, а також знаходиться в тезі </a:t>
            </a:r>
            <a:r>
              <a:rPr lang="uk-UA" dirty="0">
                <a:solidFill>
                  <a:srgbClr val="FF0000"/>
                </a:solidFill>
              </a:rPr>
              <a:t>&lt;</a:t>
            </a:r>
            <a:r>
              <a:rPr lang="uk-UA" dirty="0" smtClean="0">
                <a:solidFill>
                  <a:srgbClr val="FF0000"/>
                </a:solidFill>
              </a:rPr>
              <a:t>p&gt;</a:t>
            </a:r>
            <a:r>
              <a:rPr lang="uk-UA" dirty="0" smtClean="0"/>
              <a:t>, тобто тег </a:t>
            </a:r>
            <a:r>
              <a:rPr lang="uk-UA" dirty="0">
                <a:solidFill>
                  <a:srgbClr val="FF0000"/>
                </a:solidFill>
              </a:rPr>
              <a:t>&lt;</a:t>
            </a:r>
            <a:r>
              <a:rPr lang="uk-UA" dirty="0" err="1">
                <a:solidFill>
                  <a:srgbClr val="FF0000"/>
                </a:solidFill>
              </a:rPr>
              <a:t>strong</a:t>
            </a:r>
            <a:r>
              <a:rPr lang="uk-UA" dirty="0">
                <a:solidFill>
                  <a:srgbClr val="FF0000"/>
                </a:solidFill>
              </a:rPr>
              <a:t>&gt;</a:t>
            </a:r>
            <a:r>
              <a:rPr lang="uk-UA" dirty="0"/>
              <a:t> є «</a:t>
            </a:r>
            <a:r>
              <a:rPr lang="uk-UA" dirty="0">
                <a:solidFill>
                  <a:srgbClr val="FF0000"/>
                </a:solidFill>
              </a:rPr>
              <a:t>дочірнім</a:t>
            </a:r>
            <a:r>
              <a:rPr lang="uk-UA" dirty="0"/>
              <a:t>» елементом для </a:t>
            </a:r>
            <a:r>
              <a:rPr lang="uk-UA" dirty="0">
                <a:solidFill>
                  <a:srgbClr val="FF0000"/>
                </a:solidFill>
              </a:rPr>
              <a:t>&lt;p&gt;</a:t>
            </a:r>
            <a:r>
              <a:rPr lang="uk-UA" dirty="0"/>
              <a:t>, тому що він розташовується всередині батька. </a:t>
            </a:r>
            <a:endParaRPr lang="uk-UA" dirty="0" smtClean="0"/>
          </a:p>
          <a:p>
            <a:endParaRPr lang="uk-UA" dirty="0"/>
          </a:p>
          <a:p>
            <a:r>
              <a:rPr lang="uk-UA" dirty="0" smtClean="0"/>
              <a:t>Є </a:t>
            </a:r>
            <a:r>
              <a:rPr lang="uk-UA" dirty="0"/>
              <a:t>багато тегів, які можуть бути вкладені в інші теги, а багато інших не можуть. </a:t>
            </a:r>
            <a:endParaRPr lang="uk-UA" dirty="0" smtClean="0"/>
          </a:p>
          <a:p>
            <a:r>
              <a:rPr lang="uk-UA" dirty="0" smtClean="0"/>
              <a:t>Кожен </a:t>
            </a:r>
            <a:r>
              <a:rPr lang="uk-UA" dirty="0"/>
              <a:t>тег має конкретний перелік можливих елементів HTML, який може містити (або перебувати в них</a:t>
            </a:r>
            <a:r>
              <a:rPr lang="uk-UA" dirty="0" smtClean="0"/>
              <a:t>). </a:t>
            </a:r>
          </a:p>
          <a:p>
            <a:r>
              <a:rPr lang="uk-UA" dirty="0"/>
              <a:t>Ось як це виглядає на </a:t>
            </a:r>
            <a:r>
              <a:rPr lang="uk-UA" dirty="0" smtClean="0"/>
              <a:t>сторінці:</a:t>
            </a:r>
            <a:endParaRPr lang="ru-RU" dirty="0">
              <a:solidFill>
                <a:srgbClr val="FF0000"/>
              </a:solidFill>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327" y="2745210"/>
            <a:ext cx="8964488" cy="1438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7239908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0" y="1"/>
            <a:ext cx="9144000" cy="548679"/>
          </a:xfrm>
        </p:spPr>
        <p:txBody>
          <a:bodyPr>
            <a:normAutofit fontScale="90000"/>
          </a:bodyPr>
          <a:lstStyle/>
          <a:p>
            <a:r>
              <a:rPr lang="en-US" b="1" dirty="0" smtClean="0"/>
              <a:t>HTML5&amp;CSS3</a:t>
            </a:r>
            <a:endParaRPr lang="uk-UA" b="1" dirty="0"/>
          </a:p>
        </p:txBody>
      </p:sp>
      <p:sp>
        <p:nvSpPr>
          <p:cNvPr id="3" name="Прямокутник 2"/>
          <p:cNvSpPr/>
          <p:nvPr/>
        </p:nvSpPr>
        <p:spPr>
          <a:xfrm>
            <a:off x="35352" y="562175"/>
            <a:ext cx="8929136" cy="2031325"/>
          </a:xfrm>
          <a:prstGeom prst="rect">
            <a:avLst/>
          </a:prstGeom>
        </p:spPr>
        <p:txBody>
          <a:bodyPr wrap="square">
            <a:spAutoFit/>
          </a:bodyPr>
          <a:lstStyle/>
          <a:p>
            <a:r>
              <a:rPr lang="uk-UA" dirty="0"/>
              <a:t>Зверніть увагу, що тег </a:t>
            </a:r>
            <a:r>
              <a:rPr lang="uk-UA" dirty="0">
                <a:solidFill>
                  <a:srgbClr val="FF0000"/>
                </a:solidFill>
              </a:rPr>
              <a:t>&lt;</a:t>
            </a:r>
            <a:r>
              <a:rPr lang="uk-UA" dirty="0" err="1">
                <a:solidFill>
                  <a:srgbClr val="FF0000"/>
                </a:solidFill>
              </a:rPr>
              <a:t>strong</a:t>
            </a:r>
            <a:r>
              <a:rPr lang="uk-UA" dirty="0">
                <a:solidFill>
                  <a:srgbClr val="FF0000"/>
                </a:solidFill>
              </a:rPr>
              <a:t>&gt;</a:t>
            </a:r>
            <a:r>
              <a:rPr lang="uk-UA" dirty="0"/>
              <a:t> оточує текст, а також знаходиться в тезі </a:t>
            </a:r>
            <a:r>
              <a:rPr lang="uk-UA" dirty="0">
                <a:solidFill>
                  <a:srgbClr val="FF0000"/>
                </a:solidFill>
              </a:rPr>
              <a:t>&lt;</a:t>
            </a:r>
            <a:r>
              <a:rPr lang="uk-UA" dirty="0" smtClean="0">
                <a:solidFill>
                  <a:srgbClr val="FF0000"/>
                </a:solidFill>
              </a:rPr>
              <a:t>p&gt;</a:t>
            </a:r>
            <a:r>
              <a:rPr lang="uk-UA" dirty="0" smtClean="0"/>
              <a:t>, тобто тег </a:t>
            </a:r>
            <a:r>
              <a:rPr lang="uk-UA" dirty="0">
                <a:solidFill>
                  <a:srgbClr val="FF0000"/>
                </a:solidFill>
              </a:rPr>
              <a:t>&lt;</a:t>
            </a:r>
            <a:r>
              <a:rPr lang="uk-UA" dirty="0" err="1">
                <a:solidFill>
                  <a:srgbClr val="FF0000"/>
                </a:solidFill>
              </a:rPr>
              <a:t>strong</a:t>
            </a:r>
            <a:r>
              <a:rPr lang="uk-UA" dirty="0">
                <a:solidFill>
                  <a:srgbClr val="FF0000"/>
                </a:solidFill>
              </a:rPr>
              <a:t>&gt;</a:t>
            </a:r>
            <a:r>
              <a:rPr lang="uk-UA" dirty="0"/>
              <a:t> є «</a:t>
            </a:r>
            <a:r>
              <a:rPr lang="uk-UA" dirty="0">
                <a:solidFill>
                  <a:srgbClr val="FF0000"/>
                </a:solidFill>
              </a:rPr>
              <a:t>дочірнім</a:t>
            </a:r>
            <a:r>
              <a:rPr lang="uk-UA" dirty="0"/>
              <a:t>» елементом для </a:t>
            </a:r>
            <a:r>
              <a:rPr lang="uk-UA" dirty="0">
                <a:solidFill>
                  <a:srgbClr val="FF0000"/>
                </a:solidFill>
              </a:rPr>
              <a:t>&lt;p&gt;</a:t>
            </a:r>
            <a:r>
              <a:rPr lang="uk-UA" dirty="0"/>
              <a:t>, тому що він розташовується всередині батька. </a:t>
            </a:r>
            <a:endParaRPr lang="uk-UA" dirty="0" smtClean="0"/>
          </a:p>
          <a:p>
            <a:endParaRPr lang="uk-UA" dirty="0"/>
          </a:p>
          <a:p>
            <a:r>
              <a:rPr lang="uk-UA" dirty="0" smtClean="0"/>
              <a:t>Є </a:t>
            </a:r>
            <a:r>
              <a:rPr lang="uk-UA" dirty="0"/>
              <a:t>багато тегів, які можуть бути вкладені в інші теги, а багато інших не можуть. </a:t>
            </a:r>
            <a:endParaRPr lang="uk-UA" dirty="0" smtClean="0"/>
          </a:p>
          <a:p>
            <a:r>
              <a:rPr lang="uk-UA" dirty="0" smtClean="0"/>
              <a:t>Кожен </a:t>
            </a:r>
            <a:r>
              <a:rPr lang="uk-UA" dirty="0"/>
              <a:t>тег має конкретний перелік можливих елементів HTML, який може містити (або перебувати в них</a:t>
            </a:r>
            <a:r>
              <a:rPr lang="uk-UA" dirty="0" smtClean="0"/>
              <a:t>). </a:t>
            </a:r>
          </a:p>
          <a:p>
            <a:r>
              <a:rPr lang="uk-UA" dirty="0"/>
              <a:t>Ось як це виглядає на </a:t>
            </a:r>
            <a:r>
              <a:rPr lang="uk-UA" dirty="0" smtClean="0"/>
              <a:t>сторінці:</a:t>
            </a:r>
            <a:endParaRPr lang="ru-RU" dirty="0">
              <a:solidFill>
                <a:srgbClr val="FF0000"/>
              </a:solidFill>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327" y="2745210"/>
            <a:ext cx="8964488" cy="1438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Прямокутник 3"/>
          <p:cNvSpPr/>
          <p:nvPr/>
        </p:nvSpPr>
        <p:spPr>
          <a:xfrm>
            <a:off x="179512" y="4437112"/>
            <a:ext cx="8784976" cy="1477328"/>
          </a:xfrm>
          <a:prstGeom prst="rect">
            <a:avLst/>
          </a:prstGeom>
        </p:spPr>
        <p:txBody>
          <a:bodyPr wrap="square">
            <a:spAutoFit/>
          </a:bodyPr>
          <a:lstStyle/>
          <a:p>
            <a:r>
              <a:rPr lang="uk-UA" dirty="0"/>
              <a:t>Зауважте, що браузер відображає фрагмент жирним шрифтом, але це не завжди так. Досить </a:t>
            </a:r>
            <a:r>
              <a:rPr lang="uk-UA" dirty="0" smtClean="0"/>
              <a:t>поширено, </a:t>
            </a:r>
            <a:r>
              <a:rPr lang="uk-UA" dirty="0"/>
              <a:t>що </a:t>
            </a:r>
            <a:r>
              <a:rPr lang="uk-UA" dirty="0">
                <a:solidFill>
                  <a:srgbClr val="FF0000"/>
                </a:solidFill>
              </a:rPr>
              <a:t>&lt;</a:t>
            </a:r>
            <a:r>
              <a:rPr lang="uk-UA" dirty="0" err="1">
                <a:solidFill>
                  <a:srgbClr val="FF0000"/>
                </a:solidFill>
              </a:rPr>
              <a:t>strong</a:t>
            </a:r>
            <a:r>
              <a:rPr lang="uk-UA" dirty="0">
                <a:solidFill>
                  <a:srgbClr val="FF0000"/>
                </a:solidFill>
              </a:rPr>
              <a:t>&gt;</a:t>
            </a:r>
            <a:r>
              <a:rPr lang="uk-UA" dirty="0"/>
              <a:t> робить текст жирним, але іноді це буде проігноровано. </a:t>
            </a:r>
            <a:endParaRPr lang="uk-UA" dirty="0" smtClean="0"/>
          </a:p>
          <a:p>
            <a:endParaRPr lang="uk-UA" dirty="0"/>
          </a:p>
          <a:p>
            <a:r>
              <a:rPr lang="uk-UA" dirty="0" smtClean="0"/>
              <a:t>цей </a:t>
            </a:r>
            <a:r>
              <a:rPr lang="uk-UA" dirty="0"/>
              <a:t>тег в </a:t>
            </a:r>
            <a:r>
              <a:rPr lang="uk-UA" dirty="0" smtClean="0"/>
              <a:t>тексті для прикладу, </a:t>
            </a:r>
            <a:r>
              <a:rPr lang="uk-UA" dirty="0"/>
              <a:t>тому що він є хорошим прикладом того, як працює вкладення, але візуальні ефекти (на кшталт жирності) краще </a:t>
            </a:r>
            <a:r>
              <a:rPr lang="uk-UA" dirty="0" smtClean="0"/>
              <a:t>робити </a:t>
            </a:r>
            <a:r>
              <a:rPr lang="uk-UA" dirty="0"/>
              <a:t>на мові </a:t>
            </a:r>
            <a:r>
              <a:rPr lang="uk-UA" dirty="0" smtClean="0">
                <a:solidFill>
                  <a:srgbClr val="FF0000"/>
                </a:solidFill>
              </a:rPr>
              <a:t>CSS</a:t>
            </a:r>
            <a:endParaRPr lang="uk-UA" dirty="0">
              <a:solidFill>
                <a:srgbClr val="FF0000"/>
              </a:solidFill>
            </a:endParaRPr>
          </a:p>
        </p:txBody>
      </p:sp>
    </p:spTree>
    <p:extLst>
      <p:ext uri="{BB962C8B-B14F-4D97-AF65-F5344CB8AC3E}">
        <p14:creationId xmlns:p14="http://schemas.microsoft.com/office/powerpoint/2010/main" val="266481873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0" y="1"/>
            <a:ext cx="9144000" cy="548679"/>
          </a:xfrm>
        </p:spPr>
        <p:txBody>
          <a:bodyPr>
            <a:normAutofit fontScale="90000"/>
          </a:bodyPr>
          <a:lstStyle/>
          <a:p>
            <a:r>
              <a:rPr lang="en-US" b="1" dirty="0" smtClean="0"/>
              <a:t>HTML5&amp;CSS3</a:t>
            </a:r>
            <a:endParaRPr lang="uk-UA" b="1" dirty="0"/>
          </a:p>
        </p:txBody>
      </p:sp>
      <p:sp>
        <p:nvSpPr>
          <p:cNvPr id="3" name="Прямокутник 2"/>
          <p:cNvSpPr/>
          <p:nvPr/>
        </p:nvSpPr>
        <p:spPr>
          <a:xfrm>
            <a:off x="179512" y="585592"/>
            <a:ext cx="8712968" cy="646331"/>
          </a:xfrm>
          <a:prstGeom prst="rect">
            <a:avLst/>
          </a:prstGeom>
        </p:spPr>
        <p:txBody>
          <a:bodyPr wrap="square">
            <a:spAutoFit/>
          </a:bodyPr>
          <a:lstStyle/>
          <a:p>
            <a:r>
              <a:rPr lang="uk-UA" dirty="0" smtClean="0"/>
              <a:t>Сайт</a:t>
            </a:r>
            <a:r>
              <a:rPr lang="en-US" dirty="0" smtClean="0"/>
              <a:t> The Verge</a:t>
            </a:r>
            <a:r>
              <a:rPr lang="uk-UA" dirty="0" smtClean="0"/>
              <a:t>, на головній сторінці ви можете побачити десятки статей, які мають заголовок, категорію, дату і фотографію. Це практично нагадує будівництво з цеглинок.</a:t>
            </a:r>
            <a:endParaRPr lang="uk-UA"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1223634"/>
            <a:ext cx="3876675" cy="5572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973909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0" y="1"/>
            <a:ext cx="9144000" cy="548679"/>
          </a:xfrm>
        </p:spPr>
        <p:txBody>
          <a:bodyPr>
            <a:normAutofit fontScale="90000"/>
          </a:bodyPr>
          <a:lstStyle/>
          <a:p>
            <a:r>
              <a:rPr lang="en-US" b="1" dirty="0" smtClean="0"/>
              <a:t>HTML5&amp;CSS3</a:t>
            </a:r>
            <a:endParaRPr lang="uk-UA" b="1" dirty="0"/>
          </a:p>
        </p:txBody>
      </p:sp>
      <p:sp>
        <p:nvSpPr>
          <p:cNvPr id="3" name="Прямокутник 2"/>
          <p:cNvSpPr/>
          <p:nvPr/>
        </p:nvSpPr>
        <p:spPr>
          <a:xfrm>
            <a:off x="35352" y="562175"/>
            <a:ext cx="8929136" cy="400110"/>
          </a:xfrm>
          <a:prstGeom prst="rect">
            <a:avLst/>
          </a:prstGeom>
        </p:spPr>
        <p:txBody>
          <a:bodyPr wrap="square">
            <a:spAutoFit/>
          </a:bodyPr>
          <a:lstStyle/>
          <a:p>
            <a:r>
              <a:rPr lang="uk-UA" sz="2000" dirty="0" smtClean="0"/>
              <a:t>В </a:t>
            </a:r>
            <a:r>
              <a:rPr lang="uk-UA" sz="2000" dirty="0"/>
              <a:t>самому верху будь-якої </a:t>
            </a:r>
            <a:r>
              <a:rPr lang="uk-UA" sz="2000" dirty="0" err="1" smtClean="0"/>
              <a:t>веб-сторінки</a:t>
            </a:r>
            <a:r>
              <a:rPr lang="uk-UA" sz="2000" dirty="0" smtClean="0"/>
              <a:t> </a:t>
            </a:r>
            <a:r>
              <a:rPr lang="uk-UA" sz="2000" dirty="0"/>
              <a:t>має бути вказівка типу документа</a:t>
            </a:r>
            <a:r>
              <a:rPr lang="uk-UA" sz="2000" dirty="0" smtClean="0"/>
              <a:t>.</a:t>
            </a:r>
            <a:endParaRPr lang="ru-RU" sz="2000" dirty="0">
              <a:solidFill>
                <a:srgbClr val="FF0000"/>
              </a:solidFill>
            </a:endParaRP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962285"/>
            <a:ext cx="8712968" cy="32588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Прямокутник 4"/>
          <p:cNvSpPr/>
          <p:nvPr/>
        </p:nvSpPr>
        <p:spPr>
          <a:xfrm>
            <a:off x="203432" y="4437112"/>
            <a:ext cx="8689048" cy="1754326"/>
          </a:xfrm>
          <a:prstGeom prst="rect">
            <a:avLst/>
          </a:prstGeom>
        </p:spPr>
        <p:txBody>
          <a:bodyPr wrap="square">
            <a:spAutoFit/>
          </a:bodyPr>
          <a:lstStyle/>
          <a:p>
            <a:r>
              <a:rPr lang="en-US" dirty="0">
                <a:solidFill>
                  <a:srgbClr val="FF0000"/>
                </a:solidFill>
              </a:rPr>
              <a:t>&lt;!DOCTYPE html</a:t>
            </a:r>
            <a:r>
              <a:rPr lang="en-US" dirty="0" smtClean="0">
                <a:solidFill>
                  <a:srgbClr val="FF0000"/>
                </a:solidFill>
              </a:rPr>
              <a:t>&gt;</a:t>
            </a:r>
            <a:r>
              <a:rPr lang="uk-UA" dirty="0" smtClean="0">
                <a:solidFill>
                  <a:srgbClr val="FF0000"/>
                </a:solidFill>
              </a:rPr>
              <a:t> </a:t>
            </a:r>
            <a:r>
              <a:rPr lang="uk-UA" dirty="0" smtClean="0"/>
              <a:t>«</a:t>
            </a:r>
            <a:r>
              <a:rPr lang="uk-UA" dirty="0"/>
              <a:t>говорить» браузеру, що ця сторінка є HTML-документом і код повинен розглядатися відповідно до встановлених стандартів мови. </a:t>
            </a:r>
            <a:endParaRPr lang="uk-UA" dirty="0" smtClean="0"/>
          </a:p>
          <a:p>
            <a:endParaRPr lang="uk-UA" dirty="0"/>
          </a:p>
          <a:p>
            <a:r>
              <a:rPr lang="uk-UA" dirty="0" smtClean="0"/>
              <a:t>Це </a:t>
            </a:r>
            <a:r>
              <a:rPr lang="uk-UA" dirty="0"/>
              <a:t>інформує браузер про деякі правила, які будуть визначати, як наш сайт виглядає. Серед іншого, це допомагає браузеру дізнатися, які теги можуть бути дозволені або заборонені. Також допомагає браузеру краще інтерпретувати наш код.</a:t>
            </a:r>
          </a:p>
        </p:txBody>
      </p:sp>
    </p:spTree>
    <p:extLst>
      <p:ext uri="{BB962C8B-B14F-4D97-AF65-F5344CB8AC3E}">
        <p14:creationId xmlns:p14="http://schemas.microsoft.com/office/powerpoint/2010/main" val="169221086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0" y="1"/>
            <a:ext cx="9144000" cy="548679"/>
          </a:xfrm>
        </p:spPr>
        <p:txBody>
          <a:bodyPr>
            <a:normAutofit fontScale="90000"/>
          </a:bodyPr>
          <a:lstStyle/>
          <a:p>
            <a:r>
              <a:rPr lang="en-US" b="1" dirty="0" smtClean="0"/>
              <a:t>HTML5&amp;CSS3</a:t>
            </a:r>
            <a:endParaRPr lang="uk-UA" b="1" dirty="0"/>
          </a:p>
        </p:txBody>
      </p:sp>
      <p:sp>
        <p:nvSpPr>
          <p:cNvPr id="3" name="Прямокутник 2"/>
          <p:cNvSpPr/>
          <p:nvPr/>
        </p:nvSpPr>
        <p:spPr>
          <a:xfrm>
            <a:off x="35352" y="562175"/>
            <a:ext cx="8929136" cy="400110"/>
          </a:xfrm>
          <a:prstGeom prst="rect">
            <a:avLst/>
          </a:prstGeom>
        </p:spPr>
        <p:txBody>
          <a:bodyPr wrap="square">
            <a:spAutoFit/>
          </a:bodyPr>
          <a:lstStyle/>
          <a:p>
            <a:r>
              <a:rPr lang="uk-UA" sz="2000" dirty="0"/>
              <a:t>Нижче </a:t>
            </a:r>
            <a:r>
              <a:rPr lang="uk-UA" sz="2000" dirty="0" err="1"/>
              <a:t>доктайпів</a:t>
            </a:r>
            <a:r>
              <a:rPr lang="uk-UA" sz="2000" dirty="0"/>
              <a:t> </a:t>
            </a:r>
            <a:r>
              <a:rPr lang="uk-UA" sz="2000" dirty="0" err="1" smtClean="0"/>
              <a:t>поставим</a:t>
            </a:r>
            <a:r>
              <a:rPr lang="uk-UA" sz="2000" dirty="0" smtClean="0"/>
              <a:t> </a:t>
            </a:r>
            <a:r>
              <a:rPr lang="uk-UA" sz="2000" dirty="0"/>
              <a:t>тег </a:t>
            </a:r>
            <a:r>
              <a:rPr lang="uk-UA" sz="2000" dirty="0">
                <a:solidFill>
                  <a:srgbClr val="FF0000"/>
                </a:solidFill>
              </a:rPr>
              <a:t>&lt;</a:t>
            </a:r>
            <a:r>
              <a:rPr lang="uk-UA" sz="2000" dirty="0" err="1">
                <a:solidFill>
                  <a:srgbClr val="FF0000"/>
                </a:solidFill>
              </a:rPr>
              <a:t>html</a:t>
            </a:r>
            <a:r>
              <a:rPr lang="uk-UA" sz="2000" dirty="0">
                <a:solidFill>
                  <a:srgbClr val="FF0000"/>
                </a:solidFill>
              </a:rPr>
              <a:t>&gt;</a:t>
            </a:r>
            <a:r>
              <a:rPr lang="uk-UA" sz="2000" dirty="0"/>
              <a:t>.</a:t>
            </a:r>
            <a:endParaRPr lang="ru-RU" sz="2000" dirty="0">
              <a:solidFill>
                <a:srgbClr val="FF0000"/>
              </a:solidFill>
            </a:endParaRP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3195" y="1124744"/>
            <a:ext cx="8553450" cy="2447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Прямокутник 3"/>
          <p:cNvSpPr/>
          <p:nvPr/>
        </p:nvSpPr>
        <p:spPr>
          <a:xfrm>
            <a:off x="248026" y="3752166"/>
            <a:ext cx="8212406" cy="369332"/>
          </a:xfrm>
          <a:prstGeom prst="rect">
            <a:avLst/>
          </a:prstGeom>
        </p:spPr>
        <p:txBody>
          <a:bodyPr wrap="square">
            <a:spAutoFit/>
          </a:bodyPr>
          <a:lstStyle/>
          <a:p>
            <a:r>
              <a:rPr lang="uk-UA" dirty="0"/>
              <a:t>Зауважте, що цей тег слід закрити, так що в кінці ми повинні додати </a:t>
            </a:r>
            <a:r>
              <a:rPr lang="uk-UA" dirty="0">
                <a:solidFill>
                  <a:srgbClr val="FF0000"/>
                </a:solidFill>
              </a:rPr>
              <a:t>&lt;/ </a:t>
            </a:r>
            <a:r>
              <a:rPr lang="uk-UA" dirty="0" err="1">
                <a:solidFill>
                  <a:srgbClr val="FF0000"/>
                </a:solidFill>
              </a:rPr>
              <a:t>html</a:t>
            </a:r>
            <a:r>
              <a:rPr lang="uk-UA" dirty="0">
                <a:solidFill>
                  <a:srgbClr val="FF0000"/>
                </a:solidFill>
              </a:rPr>
              <a:t>&gt;</a:t>
            </a:r>
            <a:r>
              <a:rPr lang="uk-UA" dirty="0"/>
              <a:t>.</a:t>
            </a:r>
          </a:p>
        </p:txBody>
      </p:sp>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7442" y="4437112"/>
            <a:ext cx="8686800" cy="152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64088" y="5266381"/>
            <a:ext cx="3240360" cy="1445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7151229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0" y="1"/>
            <a:ext cx="9144000" cy="548679"/>
          </a:xfrm>
        </p:spPr>
        <p:txBody>
          <a:bodyPr>
            <a:normAutofit fontScale="90000"/>
          </a:bodyPr>
          <a:lstStyle/>
          <a:p>
            <a:r>
              <a:rPr lang="en-US" b="1" dirty="0" smtClean="0"/>
              <a:t>HTML5&amp;CSS3</a:t>
            </a:r>
            <a:endParaRPr lang="uk-UA" b="1" dirty="0"/>
          </a:p>
        </p:txBody>
      </p:sp>
      <p:sp>
        <p:nvSpPr>
          <p:cNvPr id="3" name="Прямокутник 2"/>
          <p:cNvSpPr/>
          <p:nvPr/>
        </p:nvSpPr>
        <p:spPr>
          <a:xfrm>
            <a:off x="35352" y="562175"/>
            <a:ext cx="8929136" cy="1631216"/>
          </a:xfrm>
          <a:prstGeom prst="rect">
            <a:avLst/>
          </a:prstGeom>
        </p:spPr>
        <p:txBody>
          <a:bodyPr wrap="square">
            <a:spAutoFit/>
          </a:bodyPr>
          <a:lstStyle/>
          <a:p>
            <a:r>
              <a:rPr lang="uk-UA" sz="2000" dirty="0"/>
              <a:t>В результаті, все, що є частиною нашого сайту розташовується нижче </a:t>
            </a:r>
            <a:r>
              <a:rPr lang="uk-UA" sz="2000" dirty="0" err="1"/>
              <a:t>тега</a:t>
            </a:r>
            <a:r>
              <a:rPr lang="uk-UA" sz="2000" dirty="0"/>
              <a:t> </a:t>
            </a:r>
            <a:r>
              <a:rPr lang="uk-UA" sz="2000" dirty="0">
                <a:solidFill>
                  <a:srgbClr val="FF0000"/>
                </a:solidFill>
              </a:rPr>
              <a:t>&lt;</a:t>
            </a:r>
            <a:r>
              <a:rPr lang="uk-UA" sz="2000" dirty="0" err="1">
                <a:solidFill>
                  <a:srgbClr val="FF0000"/>
                </a:solidFill>
              </a:rPr>
              <a:t>html</a:t>
            </a:r>
            <a:r>
              <a:rPr lang="uk-UA" sz="2000" dirty="0">
                <a:solidFill>
                  <a:srgbClr val="FF0000"/>
                </a:solidFill>
              </a:rPr>
              <a:t>&gt;</a:t>
            </a:r>
            <a:r>
              <a:rPr lang="uk-UA" sz="2000" dirty="0"/>
              <a:t>. При написанні HTML це має значення, що код вкладений в </a:t>
            </a:r>
            <a:r>
              <a:rPr lang="uk-UA" sz="2000" dirty="0">
                <a:solidFill>
                  <a:srgbClr val="FF0000"/>
                </a:solidFill>
              </a:rPr>
              <a:t>&lt;</a:t>
            </a:r>
            <a:r>
              <a:rPr lang="uk-UA" sz="2000" dirty="0" err="1">
                <a:solidFill>
                  <a:srgbClr val="FF0000"/>
                </a:solidFill>
              </a:rPr>
              <a:t>html</a:t>
            </a:r>
            <a:r>
              <a:rPr lang="uk-UA" sz="2000" dirty="0">
                <a:solidFill>
                  <a:srgbClr val="FF0000"/>
                </a:solidFill>
              </a:rPr>
              <a:t>&gt;.</a:t>
            </a:r>
            <a:r>
              <a:rPr lang="uk-UA" sz="2000" dirty="0"/>
              <a:t/>
            </a:r>
            <a:br>
              <a:rPr lang="uk-UA" sz="2000" dirty="0"/>
            </a:br>
            <a:r>
              <a:rPr lang="uk-UA" sz="2000" dirty="0"/>
              <a:t/>
            </a:r>
            <a:br>
              <a:rPr lang="uk-UA" sz="2000" dirty="0"/>
            </a:br>
            <a:r>
              <a:rPr lang="uk-UA" sz="2000" dirty="0"/>
              <a:t>Однак тег &lt;</a:t>
            </a:r>
            <a:r>
              <a:rPr lang="uk-UA" sz="2000" dirty="0" err="1"/>
              <a:t>html</a:t>
            </a:r>
            <a:r>
              <a:rPr lang="uk-UA" sz="2000" dirty="0"/>
              <a:t>&gt; не завершений. Ми хочемо додати більше інформації про мову нашого сайту. Так як це </a:t>
            </a:r>
            <a:r>
              <a:rPr lang="uk-UA" sz="2000" dirty="0" smtClean="0"/>
              <a:t>англійська, </a:t>
            </a:r>
            <a:r>
              <a:rPr lang="uk-UA" sz="2000" dirty="0"/>
              <a:t>давайте </a:t>
            </a:r>
            <a:r>
              <a:rPr lang="uk-UA" sz="2000" dirty="0" smtClean="0"/>
              <a:t>позначимо.</a:t>
            </a:r>
            <a:endParaRPr lang="ru-RU" sz="2000" dirty="0">
              <a:solidFill>
                <a:srgbClr val="FF0000"/>
              </a:solidFill>
            </a:endParaRPr>
          </a:p>
        </p:txBody>
      </p:sp>
      <p:pic>
        <p:nvPicPr>
          <p:cNvPr id="614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7704" y="2291748"/>
            <a:ext cx="4572000" cy="14871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Прямокутник 5"/>
          <p:cNvSpPr/>
          <p:nvPr/>
        </p:nvSpPr>
        <p:spPr>
          <a:xfrm>
            <a:off x="323526" y="4077072"/>
            <a:ext cx="8640961" cy="2062103"/>
          </a:xfrm>
          <a:prstGeom prst="rect">
            <a:avLst/>
          </a:prstGeom>
        </p:spPr>
        <p:txBody>
          <a:bodyPr wrap="square">
            <a:spAutoFit/>
          </a:bodyPr>
          <a:lstStyle/>
          <a:p>
            <a:r>
              <a:rPr lang="uk-UA" sz="2000" dirty="0"/>
              <a:t>Зверніть увагу на виділений фрагмент в зміненому тезі </a:t>
            </a:r>
            <a:r>
              <a:rPr lang="uk-UA" sz="2000" dirty="0">
                <a:solidFill>
                  <a:srgbClr val="FF0000"/>
                </a:solidFill>
              </a:rPr>
              <a:t>&lt;</a:t>
            </a:r>
            <a:r>
              <a:rPr lang="uk-UA" sz="2000" dirty="0" err="1">
                <a:solidFill>
                  <a:srgbClr val="FF0000"/>
                </a:solidFill>
              </a:rPr>
              <a:t>html</a:t>
            </a:r>
            <a:r>
              <a:rPr lang="uk-UA" sz="2000" dirty="0">
                <a:solidFill>
                  <a:srgbClr val="FF0000"/>
                </a:solidFill>
              </a:rPr>
              <a:t>&gt;</a:t>
            </a:r>
            <a:r>
              <a:rPr lang="uk-UA" sz="2000" dirty="0"/>
              <a:t>. Це називається «</a:t>
            </a:r>
            <a:r>
              <a:rPr lang="uk-UA" sz="2000" dirty="0">
                <a:solidFill>
                  <a:srgbClr val="FF0000"/>
                </a:solidFill>
              </a:rPr>
              <a:t>атрибут</a:t>
            </a:r>
            <a:r>
              <a:rPr lang="uk-UA" sz="2000" dirty="0"/>
              <a:t>». </a:t>
            </a:r>
            <a:endParaRPr lang="uk-UA" sz="2000" dirty="0" smtClean="0"/>
          </a:p>
          <a:p>
            <a:r>
              <a:rPr lang="uk-UA" sz="2000" dirty="0" smtClean="0"/>
              <a:t>Атрибути </a:t>
            </a:r>
            <a:r>
              <a:rPr lang="uk-UA" sz="2000" dirty="0"/>
              <a:t>це модифікатори в HTML і завжди пишуться поруч з тегом, всередині дужок </a:t>
            </a:r>
            <a:r>
              <a:rPr lang="uk-UA" sz="2000" dirty="0">
                <a:solidFill>
                  <a:srgbClr val="FF0000"/>
                </a:solidFill>
              </a:rPr>
              <a:t>&lt;&gt;</a:t>
            </a:r>
            <a:r>
              <a:rPr lang="uk-UA" sz="2000" dirty="0"/>
              <a:t>. Атрибути мають наступний шаблон при написанні коду.</a:t>
            </a:r>
            <a:br>
              <a:rPr lang="uk-UA" sz="2000" dirty="0"/>
            </a:br>
            <a:r>
              <a:rPr lang="uk-UA" sz="2000" dirty="0"/>
              <a:t/>
            </a:r>
            <a:br>
              <a:rPr lang="uk-UA" sz="2000" dirty="0"/>
            </a:br>
            <a:r>
              <a:rPr lang="uk-UA" sz="2000" dirty="0" smtClean="0"/>
              <a:t>	</a:t>
            </a:r>
            <a:r>
              <a:rPr lang="uk-UA" sz="2800" b="1" dirty="0" smtClean="0">
                <a:solidFill>
                  <a:schemeClr val="accent1">
                    <a:lumMod val="75000"/>
                  </a:schemeClr>
                </a:solidFill>
              </a:rPr>
              <a:t>&lt;тег</a:t>
            </a:r>
            <a:r>
              <a:rPr lang="uk-UA" sz="2800" b="1" dirty="0" smtClean="0"/>
              <a:t> </a:t>
            </a:r>
            <a:r>
              <a:rPr lang="uk-UA" sz="2800" b="1" dirty="0" err="1" smtClean="0">
                <a:solidFill>
                  <a:srgbClr val="FF0000"/>
                </a:solidFill>
              </a:rPr>
              <a:t>атрибут</a:t>
            </a:r>
            <a:r>
              <a:rPr lang="uk-UA" sz="2800" b="1" dirty="0" err="1" smtClean="0"/>
              <a:t>=</a:t>
            </a:r>
            <a:r>
              <a:rPr lang="uk-UA" sz="2800" b="1" dirty="0" smtClean="0">
                <a:solidFill>
                  <a:schemeClr val="accent4">
                    <a:lumMod val="50000"/>
                  </a:schemeClr>
                </a:solidFill>
              </a:rPr>
              <a:t>"</a:t>
            </a:r>
            <a:r>
              <a:rPr lang="uk-UA" sz="2800" b="1" dirty="0">
                <a:solidFill>
                  <a:schemeClr val="accent4">
                    <a:lumMod val="50000"/>
                  </a:schemeClr>
                </a:solidFill>
              </a:rPr>
              <a:t>значення"</a:t>
            </a:r>
            <a:r>
              <a:rPr lang="uk-UA" sz="2800" b="1" dirty="0">
                <a:solidFill>
                  <a:schemeClr val="accent1">
                    <a:lumMod val="75000"/>
                  </a:schemeClr>
                </a:solidFill>
              </a:rPr>
              <a:t>&gt;</a:t>
            </a:r>
          </a:p>
        </p:txBody>
      </p:sp>
      <p:sp>
        <p:nvSpPr>
          <p:cNvPr id="7" name="Округлений прямокутник 6"/>
          <p:cNvSpPr/>
          <p:nvPr/>
        </p:nvSpPr>
        <p:spPr>
          <a:xfrm>
            <a:off x="3635896" y="2708920"/>
            <a:ext cx="1872208" cy="432048"/>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a:p>
        </p:txBody>
      </p:sp>
    </p:spTree>
    <p:extLst>
      <p:ext uri="{BB962C8B-B14F-4D97-AF65-F5344CB8AC3E}">
        <p14:creationId xmlns:p14="http://schemas.microsoft.com/office/powerpoint/2010/main" val="250406996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0" y="1"/>
            <a:ext cx="9144000" cy="548679"/>
          </a:xfrm>
        </p:spPr>
        <p:txBody>
          <a:bodyPr>
            <a:normAutofit fontScale="90000"/>
          </a:bodyPr>
          <a:lstStyle/>
          <a:p>
            <a:r>
              <a:rPr lang="en-US" b="1" dirty="0" smtClean="0"/>
              <a:t>HTML5&amp;CSS3</a:t>
            </a:r>
            <a:endParaRPr lang="uk-UA" b="1" dirty="0"/>
          </a:p>
        </p:txBody>
      </p:sp>
      <p:sp>
        <p:nvSpPr>
          <p:cNvPr id="3" name="Прямокутник 2"/>
          <p:cNvSpPr/>
          <p:nvPr/>
        </p:nvSpPr>
        <p:spPr>
          <a:xfrm>
            <a:off x="35352" y="562175"/>
            <a:ext cx="8929136" cy="4154984"/>
          </a:xfrm>
          <a:prstGeom prst="rect">
            <a:avLst/>
          </a:prstGeom>
        </p:spPr>
        <p:txBody>
          <a:bodyPr wrap="square">
            <a:spAutoFit/>
          </a:bodyPr>
          <a:lstStyle/>
          <a:p>
            <a:r>
              <a:rPr lang="uk-UA" sz="2400" dirty="0"/>
              <a:t>Ми використовуємо атрибути, тому що багато </a:t>
            </a:r>
            <a:r>
              <a:rPr lang="uk-UA" sz="2400" dirty="0" smtClean="0"/>
              <a:t>тегів </a:t>
            </a:r>
            <a:r>
              <a:rPr lang="uk-UA" sz="2400" dirty="0"/>
              <a:t>(наприклад </a:t>
            </a:r>
            <a:r>
              <a:rPr lang="uk-UA" sz="2400" dirty="0">
                <a:solidFill>
                  <a:srgbClr val="FF0000"/>
                </a:solidFill>
              </a:rPr>
              <a:t>&lt;</a:t>
            </a:r>
            <a:r>
              <a:rPr lang="uk-UA" sz="2400" dirty="0" err="1">
                <a:solidFill>
                  <a:srgbClr val="FF0000"/>
                </a:solidFill>
              </a:rPr>
              <a:t>html</a:t>
            </a:r>
            <a:r>
              <a:rPr lang="uk-UA" sz="2400" dirty="0"/>
              <a:t>&gt;) не містять всю інформацію, яку ми хочемо додати. </a:t>
            </a:r>
            <a:endParaRPr lang="uk-UA" sz="2400" dirty="0" smtClean="0"/>
          </a:p>
          <a:p>
            <a:r>
              <a:rPr lang="uk-UA" sz="2400" dirty="0" smtClean="0"/>
              <a:t>З </a:t>
            </a:r>
            <a:r>
              <a:rPr lang="uk-UA" sz="2400" dirty="0"/>
              <a:t>атрибутами ми можемо модифікувати </a:t>
            </a:r>
            <a:r>
              <a:rPr lang="uk-UA" sz="2400" dirty="0" smtClean="0"/>
              <a:t>теги </a:t>
            </a:r>
            <a:r>
              <a:rPr lang="uk-UA" sz="2400" dirty="0"/>
              <a:t>та додати для них більше корисної інформації. </a:t>
            </a:r>
            <a:endParaRPr lang="uk-UA" sz="2400" dirty="0" smtClean="0"/>
          </a:p>
          <a:p>
            <a:endParaRPr lang="uk-UA" sz="2400" dirty="0"/>
          </a:p>
          <a:p>
            <a:r>
              <a:rPr lang="uk-UA" sz="2400" dirty="0" smtClean="0"/>
              <a:t>В </a:t>
            </a:r>
            <a:r>
              <a:rPr lang="uk-UA" sz="2400" dirty="0"/>
              <a:t>нашому випадку ми повідомляємо браузеру інформацію, що документ написаний </a:t>
            </a:r>
            <a:r>
              <a:rPr lang="uk-UA" sz="2400" dirty="0" smtClean="0"/>
              <a:t>англійською </a:t>
            </a:r>
            <a:r>
              <a:rPr lang="uk-UA" sz="2400" dirty="0"/>
              <a:t>мовою, тому модифікували тег </a:t>
            </a:r>
            <a:r>
              <a:rPr lang="uk-UA" sz="2400" dirty="0">
                <a:solidFill>
                  <a:srgbClr val="FF0000"/>
                </a:solidFill>
              </a:rPr>
              <a:t>&lt;</a:t>
            </a:r>
            <a:r>
              <a:rPr lang="uk-UA" sz="2400" dirty="0" err="1">
                <a:solidFill>
                  <a:srgbClr val="FF0000"/>
                </a:solidFill>
              </a:rPr>
              <a:t>html</a:t>
            </a:r>
            <a:r>
              <a:rPr lang="uk-UA" sz="2400" dirty="0">
                <a:solidFill>
                  <a:srgbClr val="FF0000"/>
                </a:solidFill>
              </a:rPr>
              <a:t>&gt; </a:t>
            </a:r>
            <a:r>
              <a:rPr lang="uk-UA" sz="2400" dirty="0"/>
              <a:t>за допомогою атрибута </a:t>
            </a:r>
            <a:r>
              <a:rPr lang="uk-UA" sz="2400" dirty="0" err="1">
                <a:solidFill>
                  <a:srgbClr val="FF0000"/>
                </a:solidFill>
              </a:rPr>
              <a:t>lang</a:t>
            </a:r>
            <a:r>
              <a:rPr lang="uk-UA" sz="2400" dirty="0"/>
              <a:t> і дали йому значення </a:t>
            </a:r>
            <a:r>
              <a:rPr lang="en-US" sz="2400" dirty="0">
                <a:solidFill>
                  <a:srgbClr val="FF0000"/>
                </a:solidFill>
              </a:rPr>
              <a:t>en</a:t>
            </a:r>
            <a:r>
              <a:rPr lang="uk-UA" sz="2400" dirty="0" smtClean="0"/>
              <a:t> (англійська). </a:t>
            </a:r>
          </a:p>
          <a:p>
            <a:endParaRPr lang="uk-UA" sz="2400" dirty="0"/>
          </a:p>
          <a:p>
            <a:r>
              <a:rPr lang="uk-UA" sz="2400" dirty="0" smtClean="0"/>
              <a:t>В </a:t>
            </a:r>
            <a:r>
              <a:rPr lang="uk-UA" sz="2400" dirty="0"/>
              <a:t>одному тезі можуть зустрічатися декілька </a:t>
            </a:r>
            <a:r>
              <a:rPr lang="uk-UA" sz="2400" dirty="0" smtClean="0"/>
              <a:t>атрибутів:</a:t>
            </a:r>
            <a:endParaRPr lang="ru-RU" sz="2400" dirty="0">
              <a:solidFill>
                <a:srgbClr val="FF0000"/>
              </a:solidFill>
            </a:endParaRPr>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4717158"/>
            <a:ext cx="8784976" cy="16641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6166430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0" y="1"/>
            <a:ext cx="9144000" cy="548679"/>
          </a:xfrm>
        </p:spPr>
        <p:txBody>
          <a:bodyPr>
            <a:normAutofit fontScale="90000"/>
          </a:bodyPr>
          <a:lstStyle/>
          <a:p>
            <a:r>
              <a:rPr lang="en-US" b="1" dirty="0" smtClean="0"/>
              <a:t>HTML5&amp;CSS3</a:t>
            </a:r>
            <a:endParaRPr lang="uk-UA" b="1" dirty="0"/>
          </a:p>
        </p:txBody>
      </p:sp>
      <p:sp>
        <p:nvSpPr>
          <p:cNvPr id="3" name="Прямокутник 2"/>
          <p:cNvSpPr/>
          <p:nvPr/>
        </p:nvSpPr>
        <p:spPr>
          <a:xfrm>
            <a:off x="35352" y="562175"/>
            <a:ext cx="8929136" cy="1631216"/>
          </a:xfrm>
          <a:prstGeom prst="rect">
            <a:avLst/>
          </a:prstGeom>
        </p:spPr>
        <p:txBody>
          <a:bodyPr wrap="square">
            <a:spAutoFit/>
          </a:bodyPr>
          <a:lstStyle/>
          <a:p>
            <a:r>
              <a:rPr lang="uk-UA" sz="2000" dirty="0"/>
              <a:t>повернемося до нашого документу і додамо інші необхідні компоненти. Погляньмо на тег </a:t>
            </a:r>
            <a:r>
              <a:rPr lang="uk-UA" sz="2000" dirty="0">
                <a:solidFill>
                  <a:srgbClr val="FF0000"/>
                </a:solidFill>
              </a:rPr>
              <a:t>&lt;</a:t>
            </a:r>
            <a:r>
              <a:rPr lang="uk-UA" sz="2000" dirty="0" err="1">
                <a:solidFill>
                  <a:srgbClr val="FF0000"/>
                </a:solidFill>
              </a:rPr>
              <a:t>head</a:t>
            </a:r>
            <a:r>
              <a:rPr lang="uk-UA" sz="2000" dirty="0">
                <a:solidFill>
                  <a:srgbClr val="FF0000"/>
                </a:solidFill>
              </a:rPr>
              <a:t>&gt;</a:t>
            </a:r>
            <a:r>
              <a:rPr lang="uk-UA" sz="2000" dirty="0"/>
              <a:t>, який містить елементи, не обов'язково корисні для вмісту вашої сторінки, але дуже корисні для пошукових систем, вкладок браузера і т. </a:t>
            </a:r>
            <a:r>
              <a:rPr lang="uk-UA" sz="2000" dirty="0" smtClean="0"/>
              <a:t>д. </a:t>
            </a:r>
            <a:r>
              <a:rPr lang="uk-UA" sz="2000" dirty="0"/>
              <a:t>Наприклад, назва </a:t>
            </a:r>
            <a:r>
              <a:rPr lang="uk-UA" sz="2000" dirty="0" err="1"/>
              <a:t>веб-сторінки</a:t>
            </a:r>
            <a:r>
              <a:rPr lang="uk-UA" sz="2000" dirty="0"/>
              <a:t> допомагає пошуковим системам знаходити ваш контент.</a:t>
            </a:r>
            <a:endParaRPr lang="ru-RU" sz="2000" dirty="0">
              <a:solidFill>
                <a:srgbClr val="FF0000"/>
              </a:solidFill>
            </a:endParaRPr>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9672" y="2276872"/>
            <a:ext cx="6038702" cy="3312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Округлений прямокутник 3"/>
          <p:cNvSpPr/>
          <p:nvPr/>
        </p:nvSpPr>
        <p:spPr>
          <a:xfrm>
            <a:off x="3059832" y="2996952"/>
            <a:ext cx="1800200" cy="936104"/>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a:p>
        </p:txBody>
      </p:sp>
      <p:sp>
        <p:nvSpPr>
          <p:cNvPr id="5" name="Прямокутник 4"/>
          <p:cNvSpPr/>
          <p:nvPr/>
        </p:nvSpPr>
        <p:spPr>
          <a:xfrm>
            <a:off x="67023" y="5805264"/>
            <a:ext cx="8897465" cy="646331"/>
          </a:xfrm>
          <a:prstGeom prst="rect">
            <a:avLst/>
          </a:prstGeom>
        </p:spPr>
        <p:txBody>
          <a:bodyPr wrap="square">
            <a:spAutoFit/>
          </a:bodyPr>
          <a:lstStyle/>
          <a:p>
            <a:r>
              <a:rPr lang="uk-UA" dirty="0"/>
              <a:t>На даний момент </a:t>
            </a:r>
            <a:r>
              <a:rPr lang="uk-UA" dirty="0" smtClean="0"/>
              <a:t>тег </a:t>
            </a:r>
            <a:r>
              <a:rPr lang="uk-UA" dirty="0">
                <a:solidFill>
                  <a:srgbClr val="FF0000"/>
                </a:solidFill>
              </a:rPr>
              <a:t>&lt;</a:t>
            </a:r>
            <a:r>
              <a:rPr lang="uk-UA" dirty="0" err="1">
                <a:solidFill>
                  <a:srgbClr val="FF0000"/>
                </a:solidFill>
              </a:rPr>
              <a:t>head</a:t>
            </a:r>
            <a:r>
              <a:rPr lang="uk-UA" dirty="0">
                <a:solidFill>
                  <a:srgbClr val="FF0000"/>
                </a:solidFill>
              </a:rPr>
              <a:t>&gt;</a:t>
            </a:r>
            <a:r>
              <a:rPr lang="uk-UA" dirty="0"/>
              <a:t> порожній, але зазвичай це місце, в яке </a:t>
            </a:r>
            <a:r>
              <a:rPr lang="uk-UA" dirty="0" smtClean="0"/>
              <a:t>можна </a:t>
            </a:r>
            <a:r>
              <a:rPr lang="uk-UA" dirty="0"/>
              <a:t>помістити всю </a:t>
            </a:r>
            <a:r>
              <a:rPr lang="uk-UA" dirty="0" err="1"/>
              <a:t>мета-інформацію</a:t>
            </a:r>
            <a:r>
              <a:rPr lang="uk-UA" dirty="0"/>
              <a:t> на кшталт назви всього документа.</a:t>
            </a:r>
          </a:p>
        </p:txBody>
      </p:sp>
    </p:spTree>
    <p:extLst>
      <p:ext uri="{BB962C8B-B14F-4D97-AF65-F5344CB8AC3E}">
        <p14:creationId xmlns:p14="http://schemas.microsoft.com/office/powerpoint/2010/main" val="421035903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0" y="1"/>
            <a:ext cx="9144000" cy="548679"/>
          </a:xfrm>
        </p:spPr>
        <p:txBody>
          <a:bodyPr>
            <a:normAutofit fontScale="90000"/>
          </a:bodyPr>
          <a:lstStyle/>
          <a:p>
            <a:r>
              <a:rPr lang="en-US" b="1" dirty="0" smtClean="0"/>
              <a:t>HTML5&amp;CSS3</a:t>
            </a:r>
            <a:endParaRPr lang="uk-UA" b="1" dirty="0"/>
          </a:p>
        </p:txBody>
      </p:sp>
      <p:sp>
        <p:nvSpPr>
          <p:cNvPr id="3" name="Прямокутник 2"/>
          <p:cNvSpPr/>
          <p:nvPr/>
        </p:nvSpPr>
        <p:spPr>
          <a:xfrm>
            <a:off x="35352" y="562175"/>
            <a:ext cx="8929136" cy="707886"/>
          </a:xfrm>
          <a:prstGeom prst="rect">
            <a:avLst/>
          </a:prstGeom>
        </p:spPr>
        <p:txBody>
          <a:bodyPr wrap="square">
            <a:spAutoFit/>
          </a:bodyPr>
          <a:lstStyle/>
          <a:p>
            <a:r>
              <a:rPr lang="uk-UA" sz="2000" dirty="0"/>
              <a:t>Так як ми створюємо сторінку з пропозицією роботи, давайте повідомимо про це в назві </a:t>
            </a:r>
            <a:r>
              <a:rPr lang="uk-UA" sz="2000" dirty="0" smtClean="0"/>
              <a:t>«</a:t>
            </a:r>
            <a:r>
              <a:rPr lang="en-US" sz="2000" b="1" dirty="0"/>
              <a:t>Job Offer: HTML and CSS developer</a:t>
            </a:r>
            <a:r>
              <a:rPr lang="en-US" sz="2000" dirty="0"/>
              <a:t>.</a:t>
            </a:r>
            <a:r>
              <a:rPr lang="uk-UA" sz="2000" dirty="0" smtClean="0"/>
              <a:t>».</a:t>
            </a:r>
            <a:endParaRPr lang="ru-RU" sz="2000" dirty="0">
              <a:solidFill>
                <a:srgbClr val="FF0000"/>
              </a:solidFill>
            </a:endParaRPr>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1468" y="1413884"/>
            <a:ext cx="8136903" cy="20913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Прямокутник 5"/>
          <p:cNvSpPr/>
          <p:nvPr/>
        </p:nvSpPr>
        <p:spPr>
          <a:xfrm>
            <a:off x="179512" y="3789040"/>
            <a:ext cx="8568952" cy="400110"/>
          </a:xfrm>
          <a:prstGeom prst="rect">
            <a:avLst/>
          </a:prstGeom>
        </p:spPr>
        <p:txBody>
          <a:bodyPr wrap="square">
            <a:spAutoFit/>
          </a:bodyPr>
          <a:lstStyle/>
          <a:p>
            <a:r>
              <a:rPr lang="uk-UA" sz="2000" dirty="0"/>
              <a:t>Як ви могли помітити, ми додали назву всередину </a:t>
            </a:r>
            <a:r>
              <a:rPr lang="uk-UA" sz="2000" dirty="0" err="1"/>
              <a:t>тега</a:t>
            </a:r>
            <a:r>
              <a:rPr lang="uk-UA" sz="2000" dirty="0"/>
              <a:t> </a:t>
            </a:r>
            <a:r>
              <a:rPr lang="uk-UA" sz="2000" dirty="0">
                <a:solidFill>
                  <a:srgbClr val="FF0000"/>
                </a:solidFill>
              </a:rPr>
              <a:t>&lt;</a:t>
            </a:r>
            <a:r>
              <a:rPr lang="uk-UA" sz="2000" dirty="0" err="1">
                <a:solidFill>
                  <a:srgbClr val="FF0000"/>
                </a:solidFill>
              </a:rPr>
              <a:t>title</a:t>
            </a:r>
            <a:r>
              <a:rPr lang="uk-UA" sz="2000" dirty="0">
                <a:solidFill>
                  <a:srgbClr val="FF0000"/>
                </a:solidFill>
              </a:rPr>
              <a:t>&gt;</a:t>
            </a:r>
            <a:r>
              <a:rPr lang="uk-UA" sz="2000" dirty="0"/>
              <a:t>. </a:t>
            </a:r>
          </a:p>
        </p:txBody>
      </p:sp>
    </p:spTree>
    <p:extLst>
      <p:ext uri="{BB962C8B-B14F-4D97-AF65-F5344CB8AC3E}">
        <p14:creationId xmlns:p14="http://schemas.microsoft.com/office/powerpoint/2010/main" val="313942009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0" y="1"/>
            <a:ext cx="9144000" cy="548679"/>
          </a:xfrm>
        </p:spPr>
        <p:txBody>
          <a:bodyPr>
            <a:normAutofit fontScale="90000"/>
          </a:bodyPr>
          <a:lstStyle/>
          <a:p>
            <a:r>
              <a:rPr lang="en-US" b="1" dirty="0" smtClean="0"/>
              <a:t>HTML5&amp;CSS3</a:t>
            </a:r>
            <a:endParaRPr lang="uk-UA" b="1" dirty="0"/>
          </a:p>
        </p:txBody>
      </p:sp>
      <p:sp>
        <p:nvSpPr>
          <p:cNvPr id="3" name="Прямокутник 2"/>
          <p:cNvSpPr/>
          <p:nvPr/>
        </p:nvSpPr>
        <p:spPr>
          <a:xfrm>
            <a:off x="35352" y="562175"/>
            <a:ext cx="8929136" cy="1323439"/>
          </a:xfrm>
          <a:prstGeom prst="rect">
            <a:avLst/>
          </a:prstGeom>
        </p:spPr>
        <p:txBody>
          <a:bodyPr wrap="square">
            <a:spAutoFit/>
          </a:bodyPr>
          <a:lstStyle/>
          <a:p>
            <a:r>
              <a:rPr lang="uk-UA" sz="2000" dirty="0"/>
              <a:t>На малюнку нижче пояснюється, що відбувається, якщо у нас немає </a:t>
            </a:r>
            <a:r>
              <a:rPr lang="uk-UA" sz="2000" dirty="0" err="1"/>
              <a:t>тега</a:t>
            </a:r>
            <a:r>
              <a:rPr lang="uk-UA" sz="2000" dirty="0"/>
              <a:t> </a:t>
            </a:r>
            <a:r>
              <a:rPr lang="uk-UA" sz="2000" dirty="0">
                <a:solidFill>
                  <a:srgbClr val="FF0000"/>
                </a:solidFill>
              </a:rPr>
              <a:t>&lt;</a:t>
            </a:r>
            <a:r>
              <a:rPr lang="uk-UA" sz="2000" dirty="0" err="1">
                <a:solidFill>
                  <a:srgbClr val="FF0000"/>
                </a:solidFill>
              </a:rPr>
              <a:t>title</a:t>
            </a:r>
            <a:r>
              <a:rPr lang="uk-UA" sz="2000" dirty="0">
                <a:solidFill>
                  <a:srgbClr val="FF0000"/>
                </a:solidFill>
              </a:rPr>
              <a:t>&gt; </a:t>
            </a:r>
            <a:r>
              <a:rPr lang="uk-UA" sz="2000" dirty="0"/>
              <a:t>(зліва), і наша </a:t>
            </a:r>
            <a:r>
              <a:rPr lang="uk-UA" sz="2000" dirty="0" smtClean="0"/>
              <a:t>сторінка, яка </a:t>
            </a:r>
            <a:r>
              <a:rPr lang="uk-UA" sz="2000" dirty="0"/>
              <a:t>містить тег </a:t>
            </a:r>
            <a:r>
              <a:rPr lang="uk-UA" sz="2000" dirty="0">
                <a:solidFill>
                  <a:srgbClr val="FF0000"/>
                </a:solidFill>
              </a:rPr>
              <a:t>&lt;</a:t>
            </a:r>
            <a:r>
              <a:rPr lang="uk-UA" sz="2000" dirty="0" err="1">
                <a:solidFill>
                  <a:srgbClr val="FF0000"/>
                </a:solidFill>
              </a:rPr>
              <a:t>title</a:t>
            </a:r>
            <a:r>
              <a:rPr lang="uk-UA" sz="2000" dirty="0">
                <a:solidFill>
                  <a:srgbClr val="FF0000"/>
                </a:solidFill>
              </a:rPr>
              <a:t>&gt; </a:t>
            </a:r>
            <a:r>
              <a:rPr lang="uk-UA" sz="2000" dirty="0"/>
              <a:t>(праворуч). </a:t>
            </a:r>
            <a:endParaRPr lang="uk-UA" sz="2000" dirty="0" smtClean="0"/>
          </a:p>
          <a:p>
            <a:r>
              <a:rPr lang="uk-UA" sz="2000" dirty="0" smtClean="0"/>
              <a:t>Сайти </a:t>
            </a:r>
            <a:r>
              <a:rPr lang="uk-UA" sz="2000" dirty="0"/>
              <a:t>з назвою більш зручні для користувачів браузера і з ними набагато простіше переміщатися серед безлічі вкладок.</a:t>
            </a:r>
            <a:endParaRPr lang="ru-RU" sz="2000" dirty="0">
              <a:solidFill>
                <a:srgbClr val="FF0000"/>
              </a:solidFill>
            </a:endParaRPr>
          </a:p>
        </p:txBody>
      </p:sp>
      <p:pic>
        <p:nvPicPr>
          <p:cNvPr id="1229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6575" y="1885614"/>
            <a:ext cx="8171125" cy="37036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7060474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0" y="1"/>
            <a:ext cx="9144000" cy="548679"/>
          </a:xfrm>
        </p:spPr>
        <p:txBody>
          <a:bodyPr>
            <a:normAutofit fontScale="90000"/>
          </a:bodyPr>
          <a:lstStyle/>
          <a:p>
            <a:r>
              <a:rPr lang="en-US" b="1" dirty="0" smtClean="0"/>
              <a:t>HTML5&amp;CSS3</a:t>
            </a:r>
            <a:endParaRPr lang="uk-UA" b="1" dirty="0"/>
          </a:p>
        </p:txBody>
      </p:sp>
      <p:sp>
        <p:nvSpPr>
          <p:cNvPr id="3" name="Прямокутник 2"/>
          <p:cNvSpPr/>
          <p:nvPr/>
        </p:nvSpPr>
        <p:spPr>
          <a:xfrm>
            <a:off x="35352" y="562175"/>
            <a:ext cx="8929136" cy="1015663"/>
          </a:xfrm>
          <a:prstGeom prst="rect">
            <a:avLst/>
          </a:prstGeom>
        </p:spPr>
        <p:txBody>
          <a:bodyPr wrap="square">
            <a:spAutoFit/>
          </a:bodyPr>
          <a:lstStyle/>
          <a:p>
            <a:r>
              <a:rPr lang="uk-UA" sz="2000" dirty="0"/>
              <a:t>Іншим прикладом служить сайт </a:t>
            </a:r>
            <a:r>
              <a:rPr lang="uk-UA" sz="2000" dirty="0" smtClean="0"/>
              <a:t>компанії, де використано «</a:t>
            </a:r>
            <a:r>
              <a:rPr lang="uk-UA" sz="2000" b="1" dirty="0" err="1" smtClean="0"/>
              <a:t>Functionite</a:t>
            </a:r>
            <a:r>
              <a:rPr lang="uk-UA" sz="2000" b="1" dirty="0" smtClean="0"/>
              <a:t> </a:t>
            </a:r>
            <a:r>
              <a:rPr lang="uk-UA" sz="2000" b="1" dirty="0"/>
              <a:t>- </a:t>
            </a:r>
            <a:r>
              <a:rPr lang="uk-UA" sz="2000" b="1" dirty="0" err="1"/>
              <a:t>JavaScript</a:t>
            </a:r>
            <a:r>
              <a:rPr lang="uk-UA" sz="2000" b="1" dirty="0"/>
              <a:t> </a:t>
            </a:r>
            <a:r>
              <a:rPr lang="uk-UA" sz="2000" b="1" dirty="0" err="1"/>
              <a:t>workshop</a:t>
            </a:r>
            <a:r>
              <a:rPr lang="uk-UA" sz="2000" b="1" dirty="0"/>
              <a:t> </a:t>
            </a:r>
            <a:r>
              <a:rPr lang="uk-UA" sz="2000" b="1" dirty="0" err="1"/>
              <a:t>team</a:t>
            </a:r>
            <a:r>
              <a:rPr lang="uk-UA" sz="2000" dirty="0"/>
              <a:t>» в якості тексту всередині </a:t>
            </a:r>
            <a:r>
              <a:rPr lang="uk-UA" sz="2000" dirty="0" err="1"/>
              <a:t>тега</a:t>
            </a:r>
            <a:r>
              <a:rPr lang="uk-UA" sz="2000" dirty="0"/>
              <a:t> </a:t>
            </a:r>
            <a:r>
              <a:rPr lang="uk-UA" sz="2000" dirty="0">
                <a:solidFill>
                  <a:srgbClr val="FF0000"/>
                </a:solidFill>
              </a:rPr>
              <a:t>&lt;</a:t>
            </a:r>
            <a:r>
              <a:rPr lang="uk-UA" sz="2000" dirty="0" err="1">
                <a:solidFill>
                  <a:srgbClr val="FF0000"/>
                </a:solidFill>
              </a:rPr>
              <a:t>title</a:t>
            </a:r>
            <a:r>
              <a:rPr lang="uk-UA" sz="2000" dirty="0">
                <a:solidFill>
                  <a:srgbClr val="FF0000"/>
                </a:solidFill>
              </a:rPr>
              <a:t>&gt;</a:t>
            </a:r>
            <a:r>
              <a:rPr lang="uk-UA" sz="2000" dirty="0"/>
              <a:t>. Ось як це показується в результатах пошуку </a:t>
            </a:r>
            <a:r>
              <a:rPr lang="uk-UA" sz="2000" dirty="0" err="1"/>
              <a:t>Google</a:t>
            </a:r>
            <a:r>
              <a:rPr lang="uk-UA" sz="2000" dirty="0"/>
              <a:t>:</a:t>
            </a:r>
            <a:endParaRPr lang="ru-RU" sz="2000" dirty="0">
              <a:solidFill>
                <a:srgbClr val="FF0000"/>
              </a:solidFill>
            </a:endParaRPr>
          </a:p>
        </p:txBody>
      </p:sp>
      <p:pic>
        <p:nvPicPr>
          <p:cNvPr id="1026" name="Picture 2" descr="http://howtocodeinhtml.com/img/chapter3/functionite-title-googl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351" y="1844824"/>
            <a:ext cx="8617137" cy="42484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014175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0" y="1"/>
            <a:ext cx="9144000" cy="548679"/>
          </a:xfrm>
        </p:spPr>
        <p:txBody>
          <a:bodyPr>
            <a:normAutofit fontScale="90000"/>
          </a:bodyPr>
          <a:lstStyle/>
          <a:p>
            <a:r>
              <a:rPr lang="en-US" b="1" dirty="0" smtClean="0"/>
              <a:t>HTML5&amp;CSS3</a:t>
            </a:r>
            <a:endParaRPr lang="uk-UA" b="1" dirty="0"/>
          </a:p>
        </p:txBody>
      </p:sp>
      <p:sp>
        <p:nvSpPr>
          <p:cNvPr id="3" name="Прямокутник 2"/>
          <p:cNvSpPr/>
          <p:nvPr/>
        </p:nvSpPr>
        <p:spPr>
          <a:xfrm>
            <a:off x="35352" y="562175"/>
            <a:ext cx="8929136" cy="1015663"/>
          </a:xfrm>
          <a:prstGeom prst="rect">
            <a:avLst/>
          </a:prstGeom>
        </p:spPr>
        <p:txBody>
          <a:bodyPr wrap="square">
            <a:spAutoFit/>
          </a:bodyPr>
          <a:lstStyle/>
          <a:p>
            <a:r>
              <a:rPr lang="uk-UA" sz="2000" dirty="0"/>
              <a:t>Ми повинні зробити ще одну річ після додавання </a:t>
            </a:r>
            <a:r>
              <a:rPr lang="uk-UA" sz="2000" dirty="0">
                <a:solidFill>
                  <a:srgbClr val="FF0000"/>
                </a:solidFill>
              </a:rPr>
              <a:t>&lt;</a:t>
            </a:r>
            <a:r>
              <a:rPr lang="uk-UA" sz="2000" dirty="0" err="1">
                <a:solidFill>
                  <a:srgbClr val="FF0000"/>
                </a:solidFill>
              </a:rPr>
              <a:t>head</a:t>
            </a:r>
            <a:r>
              <a:rPr lang="uk-UA" sz="2000" dirty="0">
                <a:solidFill>
                  <a:srgbClr val="FF0000"/>
                </a:solidFill>
              </a:rPr>
              <a:t>&gt;</a:t>
            </a:r>
            <a:r>
              <a:rPr lang="uk-UA" sz="2000" dirty="0"/>
              <a:t> і вставити тег </a:t>
            </a:r>
            <a:r>
              <a:rPr lang="uk-UA" sz="2000" dirty="0">
                <a:solidFill>
                  <a:srgbClr val="FF0000"/>
                </a:solidFill>
              </a:rPr>
              <a:t>&lt;</a:t>
            </a:r>
            <a:r>
              <a:rPr lang="uk-UA" sz="2000" dirty="0" err="1">
                <a:solidFill>
                  <a:srgbClr val="FF0000"/>
                </a:solidFill>
              </a:rPr>
              <a:t>body</a:t>
            </a:r>
            <a:r>
              <a:rPr lang="uk-UA" sz="2000" dirty="0">
                <a:solidFill>
                  <a:srgbClr val="FF0000"/>
                </a:solidFill>
              </a:rPr>
              <a:t>&gt;</a:t>
            </a:r>
            <a:r>
              <a:rPr lang="uk-UA" sz="2000" dirty="0"/>
              <a:t>. Він відокремлює </a:t>
            </a:r>
            <a:r>
              <a:rPr lang="uk-UA" sz="2000" dirty="0" smtClean="0"/>
              <a:t>вміст </a:t>
            </a:r>
            <a:r>
              <a:rPr lang="uk-UA" sz="2000" dirty="0"/>
              <a:t>всієї сторінки від </a:t>
            </a:r>
            <a:r>
              <a:rPr lang="uk-UA" sz="2000" dirty="0">
                <a:solidFill>
                  <a:srgbClr val="FF0000"/>
                </a:solidFill>
              </a:rPr>
              <a:t>&lt;</a:t>
            </a:r>
            <a:r>
              <a:rPr lang="uk-UA" sz="2000" dirty="0" err="1">
                <a:solidFill>
                  <a:srgbClr val="FF0000"/>
                </a:solidFill>
              </a:rPr>
              <a:t>head</a:t>
            </a:r>
            <a:r>
              <a:rPr lang="uk-UA" sz="2000" dirty="0">
                <a:solidFill>
                  <a:srgbClr val="FF0000"/>
                </a:solidFill>
              </a:rPr>
              <a:t>&gt;</a:t>
            </a:r>
            <a:r>
              <a:rPr lang="uk-UA" sz="2000" dirty="0"/>
              <a:t>. Все, що відображається на </a:t>
            </a:r>
            <a:r>
              <a:rPr lang="uk-UA" sz="2000" dirty="0" err="1"/>
              <a:t>веб-сторінці</a:t>
            </a:r>
            <a:r>
              <a:rPr lang="uk-UA" sz="2000" dirty="0"/>
              <a:t>, поміщається в </a:t>
            </a:r>
            <a:r>
              <a:rPr lang="uk-UA" sz="2000" dirty="0">
                <a:solidFill>
                  <a:srgbClr val="FF0000"/>
                </a:solidFill>
              </a:rPr>
              <a:t>&lt;</a:t>
            </a:r>
            <a:r>
              <a:rPr lang="uk-UA" sz="2000" dirty="0" err="1">
                <a:solidFill>
                  <a:srgbClr val="FF0000"/>
                </a:solidFill>
              </a:rPr>
              <a:t>body</a:t>
            </a:r>
            <a:r>
              <a:rPr lang="uk-UA" sz="2000" dirty="0">
                <a:solidFill>
                  <a:srgbClr val="FF0000"/>
                </a:solidFill>
              </a:rPr>
              <a:t>&gt;</a:t>
            </a:r>
            <a:r>
              <a:rPr lang="uk-UA" sz="2000" dirty="0"/>
              <a:t>.</a:t>
            </a:r>
            <a:endParaRPr lang="ru-RU" sz="2000" dirty="0">
              <a:solidFill>
                <a:srgbClr val="FF0000"/>
              </a:solidFill>
            </a:endParaRP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11760" y="1667215"/>
            <a:ext cx="3168352" cy="49732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3162221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0" y="1"/>
            <a:ext cx="9144000" cy="548679"/>
          </a:xfrm>
        </p:spPr>
        <p:txBody>
          <a:bodyPr>
            <a:normAutofit fontScale="90000"/>
          </a:bodyPr>
          <a:lstStyle/>
          <a:p>
            <a:r>
              <a:rPr lang="en-US" b="1" dirty="0" smtClean="0"/>
              <a:t>HTML5&amp;CSS3</a:t>
            </a:r>
            <a:endParaRPr lang="uk-UA" b="1" dirty="0"/>
          </a:p>
        </p:txBody>
      </p:sp>
      <p:sp>
        <p:nvSpPr>
          <p:cNvPr id="3" name="Прямокутник 2"/>
          <p:cNvSpPr/>
          <p:nvPr/>
        </p:nvSpPr>
        <p:spPr>
          <a:xfrm>
            <a:off x="35352" y="562175"/>
            <a:ext cx="8929136" cy="1200329"/>
          </a:xfrm>
          <a:prstGeom prst="rect">
            <a:avLst/>
          </a:prstGeom>
        </p:spPr>
        <p:txBody>
          <a:bodyPr wrap="square">
            <a:spAutoFit/>
          </a:bodyPr>
          <a:lstStyle/>
          <a:p>
            <a:r>
              <a:rPr lang="uk-UA" dirty="0" smtClean="0"/>
              <a:t>Є спеціальний </a:t>
            </a:r>
            <a:r>
              <a:rPr lang="uk-UA" dirty="0"/>
              <a:t>інструмент, який ми зможемо використовувати для перевірки правильності коду. Організація </a:t>
            </a:r>
            <a:r>
              <a:rPr lang="uk-UA" dirty="0">
                <a:solidFill>
                  <a:srgbClr val="FF0000"/>
                </a:solidFill>
              </a:rPr>
              <a:t>W3C</a:t>
            </a:r>
            <a:r>
              <a:rPr lang="uk-UA" dirty="0"/>
              <a:t>, та ж група, що визначає стандарти HTML-документів, зробила інструмент для перевірки коду. </a:t>
            </a:r>
            <a:endParaRPr lang="uk-UA" dirty="0" smtClean="0"/>
          </a:p>
          <a:p>
            <a:r>
              <a:rPr lang="uk-UA" dirty="0" smtClean="0"/>
              <a:t>Інструмент </a:t>
            </a:r>
            <a:r>
              <a:rPr lang="uk-UA" dirty="0"/>
              <a:t>називається </a:t>
            </a:r>
            <a:r>
              <a:rPr lang="uk-UA" dirty="0">
                <a:solidFill>
                  <a:srgbClr val="FF0000"/>
                </a:solidFill>
              </a:rPr>
              <a:t>HTML-</a:t>
            </a:r>
            <a:r>
              <a:rPr lang="uk-UA" dirty="0" err="1">
                <a:solidFill>
                  <a:srgbClr val="FF0000"/>
                </a:solidFill>
              </a:rPr>
              <a:t>валідатор</a:t>
            </a:r>
            <a:r>
              <a:rPr lang="uk-UA" dirty="0"/>
              <a:t> і доступний за адресою </a:t>
            </a:r>
            <a:r>
              <a:rPr lang="uk-UA" dirty="0">
                <a:hlinkClick r:id="rId2"/>
              </a:rPr>
              <a:t>http://validator.w3.org</a:t>
            </a:r>
            <a:endParaRPr lang="ru-RU" dirty="0">
              <a:solidFill>
                <a:srgbClr val="FF0000"/>
              </a:solidFill>
            </a:endParaRP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511" y="1916832"/>
            <a:ext cx="8667151" cy="37444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510412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0" y="1"/>
            <a:ext cx="9144000" cy="548679"/>
          </a:xfrm>
        </p:spPr>
        <p:txBody>
          <a:bodyPr>
            <a:normAutofit fontScale="90000"/>
          </a:bodyPr>
          <a:lstStyle/>
          <a:p>
            <a:r>
              <a:rPr lang="en-US" b="1" dirty="0" smtClean="0"/>
              <a:t>HTML5&amp;CSS3</a:t>
            </a:r>
            <a:endParaRPr lang="uk-UA" b="1" dirty="0"/>
          </a:p>
        </p:txBody>
      </p:sp>
      <p:sp>
        <p:nvSpPr>
          <p:cNvPr id="3" name="Прямокутник 2"/>
          <p:cNvSpPr/>
          <p:nvPr/>
        </p:nvSpPr>
        <p:spPr>
          <a:xfrm>
            <a:off x="179512" y="585592"/>
            <a:ext cx="8712968" cy="461665"/>
          </a:xfrm>
          <a:prstGeom prst="rect">
            <a:avLst/>
          </a:prstGeom>
        </p:spPr>
        <p:txBody>
          <a:bodyPr wrap="square">
            <a:spAutoFit/>
          </a:bodyPr>
          <a:lstStyle/>
          <a:p>
            <a:r>
              <a:rPr lang="uk-UA" sz="2400" dirty="0" smtClean="0"/>
              <a:t>виділимо кожен елемент</a:t>
            </a:r>
            <a:endParaRPr lang="uk-UA" sz="2400"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35996" y="585592"/>
            <a:ext cx="4305300" cy="6000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Прямокутник 3"/>
          <p:cNvSpPr/>
          <p:nvPr/>
        </p:nvSpPr>
        <p:spPr>
          <a:xfrm>
            <a:off x="179512" y="1628800"/>
            <a:ext cx="4176464" cy="830997"/>
          </a:xfrm>
          <a:prstGeom prst="rect">
            <a:avLst/>
          </a:prstGeom>
        </p:spPr>
        <p:txBody>
          <a:bodyPr wrap="square">
            <a:spAutoFit/>
          </a:bodyPr>
          <a:lstStyle/>
          <a:p>
            <a:r>
              <a:rPr lang="uk-UA" sz="2400" dirty="0" smtClean="0"/>
              <a:t>у нас є п'ять фрагментів, розташовані один над іншим.</a:t>
            </a:r>
            <a:endParaRPr lang="uk-UA" sz="2400" dirty="0"/>
          </a:p>
        </p:txBody>
      </p:sp>
      <p:sp>
        <p:nvSpPr>
          <p:cNvPr id="5" name="Прямокутник 4"/>
          <p:cNvSpPr/>
          <p:nvPr/>
        </p:nvSpPr>
        <p:spPr>
          <a:xfrm>
            <a:off x="179512" y="2636912"/>
            <a:ext cx="4572000" cy="3477875"/>
          </a:xfrm>
          <a:prstGeom prst="rect">
            <a:avLst/>
          </a:prstGeom>
        </p:spPr>
        <p:txBody>
          <a:bodyPr>
            <a:spAutoFit/>
          </a:bodyPr>
          <a:lstStyle/>
          <a:p>
            <a:r>
              <a:rPr lang="uk-UA" sz="2000" dirty="0" smtClean="0"/>
              <a:t>Коли ви створюєте свій сайт, то використовуєте різні елементи відповідно до їх призначення. </a:t>
            </a:r>
          </a:p>
          <a:p>
            <a:endParaRPr lang="uk-UA" sz="2000" dirty="0"/>
          </a:p>
          <a:p>
            <a:r>
              <a:rPr lang="uk-UA" sz="2000" dirty="0" smtClean="0"/>
              <a:t>У прикладі з </a:t>
            </a:r>
            <a:r>
              <a:rPr lang="uk-UA" sz="2000" dirty="0" err="1" smtClean="0"/>
              <a:t>Verge</a:t>
            </a:r>
            <a:r>
              <a:rPr lang="uk-UA" sz="2000" dirty="0" smtClean="0"/>
              <a:t> видно, що ми маємо справу з різноманітними об'єктами (або блоками), таким чином застосовувати один колір або стиль до кожного блоку буде нелогічним. Зрештою, заголовок не такий як дата або вміст абзацу. Кожен з них виконує різні функції.</a:t>
            </a:r>
            <a:endParaRPr lang="uk-UA" sz="2000" dirty="0"/>
          </a:p>
        </p:txBody>
      </p:sp>
    </p:spTree>
    <p:extLst>
      <p:ext uri="{BB962C8B-B14F-4D97-AF65-F5344CB8AC3E}">
        <p14:creationId xmlns:p14="http://schemas.microsoft.com/office/powerpoint/2010/main" val="341469427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0" y="1"/>
            <a:ext cx="9144000" cy="548679"/>
          </a:xfrm>
        </p:spPr>
        <p:txBody>
          <a:bodyPr>
            <a:normAutofit fontScale="90000"/>
          </a:bodyPr>
          <a:lstStyle/>
          <a:p>
            <a:r>
              <a:rPr lang="en-US" b="1" dirty="0" smtClean="0"/>
              <a:t>HTML5&amp;CSS3</a:t>
            </a:r>
            <a:endParaRPr lang="uk-UA" b="1" dirty="0"/>
          </a:p>
        </p:txBody>
      </p:sp>
      <p:sp>
        <p:nvSpPr>
          <p:cNvPr id="3" name="Прямокутник 2"/>
          <p:cNvSpPr/>
          <p:nvPr/>
        </p:nvSpPr>
        <p:spPr>
          <a:xfrm>
            <a:off x="35352" y="562175"/>
            <a:ext cx="8929136" cy="369332"/>
          </a:xfrm>
          <a:prstGeom prst="rect">
            <a:avLst/>
          </a:prstGeom>
        </p:spPr>
        <p:txBody>
          <a:bodyPr wrap="square">
            <a:spAutoFit/>
          </a:bodyPr>
          <a:lstStyle/>
          <a:p>
            <a:r>
              <a:rPr lang="uk-UA" dirty="0"/>
              <a:t>Давайте скористаємося інструментом і перевіримо наш код на коректність.</a:t>
            </a:r>
            <a:endParaRPr lang="ru-RU" dirty="0">
              <a:solidFill>
                <a:srgbClr val="FF0000"/>
              </a:solidFill>
            </a:endParaRP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1" y="952645"/>
            <a:ext cx="8792403" cy="40605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7741742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0" y="1"/>
            <a:ext cx="9144000" cy="548679"/>
          </a:xfrm>
        </p:spPr>
        <p:txBody>
          <a:bodyPr>
            <a:normAutofit fontScale="90000"/>
          </a:bodyPr>
          <a:lstStyle/>
          <a:p>
            <a:r>
              <a:rPr lang="en-US" b="1" dirty="0" smtClean="0"/>
              <a:t>HTML5&amp;CSS3</a:t>
            </a:r>
            <a:endParaRPr lang="uk-UA" b="1" dirty="0"/>
          </a:p>
        </p:txBody>
      </p:sp>
      <p:sp>
        <p:nvSpPr>
          <p:cNvPr id="3" name="Прямокутник 2"/>
          <p:cNvSpPr/>
          <p:nvPr/>
        </p:nvSpPr>
        <p:spPr>
          <a:xfrm>
            <a:off x="35352" y="562175"/>
            <a:ext cx="8929136" cy="369332"/>
          </a:xfrm>
          <a:prstGeom prst="rect">
            <a:avLst/>
          </a:prstGeom>
        </p:spPr>
        <p:txBody>
          <a:bodyPr wrap="square">
            <a:spAutoFit/>
          </a:bodyPr>
          <a:lstStyle/>
          <a:p>
            <a:r>
              <a:rPr lang="uk-UA" dirty="0" smtClean="0"/>
              <a:t>Є одна помилка:</a:t>
            </a:r>
            <a:endParaRPr lang="ru-RU" dirty="0">
              <a:solidFill>
                <a:srgbClr val="FF0000"/>
              </a:solidFill>
            </a:endParaRP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1052736"/>
            <a:ext cx="8064896" cy="1362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Прямоугольник 3"/>
          <p:cNvSpPr/>
          <p:nvPr/>
        </p:nvSpPr>
        <p:spPr>
          <a:xfrm>
            <a:off x="179512" y="2492896"/>
            <a:ext cx="8784976" cy="2585323"/>
          </a:xfrm>
          <a:prstGeom prst="rect">
            <a:avLst/>
          </a:prstGeom>
        </p:spPr>
        <p:txBody>
          <a:bodyPr wrap="square">
            <a:spAutoFit/>
          </a:bodyPr>
          <a:lstStyle/>
          <a:p>
            <a:r>
              <a:rPr lang="uk-UA" dirty="0"/>
              <a:t>Єдина помилка, про яку повідомляє </a:t>
            </a:r>
            <a:r>
              <a:rPr lang="uk-UA" dirty="0" err="1"/>
              <a:t>валідатор</a:t>
            </a:r>
            <a:r>
              <a:rPr lang="uk-UA" dirty="0"/>
              <a:t>, пов'язана з нашим зображенням. </a:t>
            </a:r>
            <a:br>
              <a:rPr lang="uk-UA" dirty="0"/>
            </a:br>
            <a:r>
              <a:rPr lang="uk-UA" dirty="0"/>
              <a:t>     </a:t>
            </a:r>
            <a:endParaRPr lang="uk-UA" dirty="0" smtClean="0"/>
          </a:p>
          <a:p>
            <a:r>
              <a:rPr lang="uk-UA" i="1" dirty="0" smtClean="0">
                <a:solidFill>
                  <a:srgbClr val="FF0000"/>
                </a:solidFill>
              </a:rPr>
              <a:t>Елемент </a:t>
            </a:r>
            <a:r>
              <a:rPr lang="uk-UA" i="1" dirty="0" err="1">
                <a:solidFill>
                  <a:srgbClr val="FF0000"/>
                </a:solidFill>
              </a:rPr>
              <a:t>img</a:t>
            </a:r>
            <a:r>
              <a:rPr lang="uk-UA" i="1" dirty="0">
                <a:solidFill>
                  <a:srgbClr val="FF0000"/>
                </a:solidFill>
              </a:rPr>
              <a:t> повинен мати атрибут </a:t>
            </a:r>
            <a:r>
              <a:rPr lang="uk-UA" i="1" dirty="0" err="1">
                <a:solidFill>
                  <a:srgbClr val="FF0000"/>
                </a:solidFill>
              </a:rPr>
              <a:t>alt</a:t>
            </a:r>
            <a:r>
              <a:rPr lang="uk-UA" i="1" dirty="0">
                <a:solidFill>
                  <a:srgbClr val="FF0000"/>
                </a:solidFill>
              </a:rPr>
              <a:t>, за винятком певних умов. Для отримання докладної інформації зверніться до керівництва про альтернативний текст для зображень.</a:t>
            </a:r>
            <a:br>
              <a:rPr lang="uk-UA" i="1" dirty="0">
                <a:solidFill>
                  <a:srgbClr val="FF0000"/>
                </a:solidFill>
              </a:rPr>
            </a:br>
            <a:r>
              <a:rPr lang="uk-UA" dirty="0"/>
              <a:t/>
            </a:r>
            <a:br>
              <a:rPr lang="uk-UA" dirty="0"/>
            </a:br>
            <a:r>
              <a:rPr lang="uk-UA" dirty="0"/>
              <a:t>Виходить, що тег </a:t>
            </a:r>
            <a:r>
              <a:rPr lang="uk-UA" dirty="0">
                <a:solidFill>
                  <a:srgbClr val="FF0000"/>
                </a:solidFill>
              </a:rPr>
              <a:t>&lt;</a:t>
            </a:r>
            <a:r>
              <a:rPr lang="uk-UA" dirty="0" err="1">
                <a:solidFill>
                  <a:srgbClr val="FF0000"/>
                </a:solidFill>
              </a:rPr>
              <a:t>img</a:t>
            </a:r>
            <a:r>
              <a:rPr lang="uk-UA" dirty="0">
                <a:solidFill>
                  <a:srgbClr val="FF0000"/>
                </a:solidFill>
              </a:rPr>
              <a:t>&gt;</a:t>
            </a:r>
            <a:r>
              <a:rPr lang="uk-UA" dirty="0"/>
              <a:t> в документі завжди повинен мати атрибут </a:t>
            </a:r>
            <a:r>
              <a:rPr lang="uk-UA" dirty="0" err="1">
                <a:solidFill>
                  <a:srgbClr val="FF0000"/>
                </a:solidFill>
              </a:rPr>
              <a:t>alt</a:t>
            </a:r>
            <a:r>
              <a:rPr lang="uk-UA" dirty="0"/>
              <a:t>, який буде використовуватися в разі, якщо браузер не зможе завантажити зображення. </a:t>
            </a:r>
            <a:endParaRPr lang="uk-UA" dirty="0" smtClean="0"/>
          </a:p>
          <a:p>
            <a:r>
              <a:rPr lang="uk-UA" dirty="0" smtClean="0"/>
              <a:t>Тоді </a:t>
            </a:r>
            <a:r>
              <a:rPr lang="uk-UA" dirty="0"/>
              <a:t>замість нього буде відображатися значення цього атрибута</a:t>
            </a:r>
          </a:p>
        </p:txBody>
      </p:sp>
    </p:spTree>
    <p:extLst>
      <p:ext uri="{BB962C8B-B14F-4D97-AF65-F5344CB8AC3E}">
        <p14:creationId xmlns:p14="http://schemas.microsoft.com/office/powerpoint/2010/main" val="50629133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0" y="1"/>
            <a:ext cx="9144000" cy="548679"/>
          </a:xfrm>
        </p:spPr>
        <p:txBody>
          <a:bodyPr>
            <a:normAutofit fontScale="90000"/>
          </a:bodyPr>
          <a:lstStyle/>
          <a:p>
            <a:r>
              <a:rPr lang="en-US" b="1" dirty="0" smtClean="0"/>
              <a:t>HTML5&amp;CSS3</a:t>
            </a:r>
            <a:endParaRPr lang="uk-UA" b="1" dirty="0"/>
          </a:p>
        </p:txBody>
      </p:sp>
      <p:sp>
        <p:nvSpPr>
          <p:cNvPr id="3" name="Прямокутник 2"/>
          <p:cNvSpPr/>
          <p:nvPr/>
        </p:nvSpPr>
        <p:spPr>
          <a:xfrm>
            <a:off x="35352" y="562175"/>
            <a:ext cx="8929136" cy="646331"/>
          </a:xfrm>
          <a:prstGeom prst="rect">
            <a:avLst/>
          </a:prstGeom>
        </p:spPr>
        <p:txBody>
          <a:bodyPr wrap="square">
            <a:spAutoFit/>
          </a:bodyPr>
          <a:lstStyle/>
          <a:p>
            <a:r>
              <a:rPr lang="uk-UA" dirty="0"/>
              <a:t>Перед вибором значення для атрибута </a:t>
            </a:r>
            <a:r>
              <a:rPr lang="uk-UA" dirty="0" err="1">
                <a:solidFill>
                  <a:srgbClr val="FF0000"/>
                </a:solidFill>
              </a:rPr>
              <a:t>alt</a:t>
            </a:r>
            <a:r>
              <a:rPr lang="uk-UA" dirty="0"/>
              <a:t> давайте звернемося до специфікації HTML, щоб переконатися, що ми робимо все правильно. Ось ця </a:t>
            </a:r>
            <a:r>
              <a:rPr lang="uk-UA" dirty="0">
                <a:hlinkClick r:id="rId2"/>
              </a:rPr>
              <a:t>сторінка</a:t>
            </a:r>
            <a:endParaRPr lang="ru-RU" dirty="0">
              <a:solidFill>
                <a:srgbClr val="FF0000"/>
              </a:solidFill>
            </a:endParaRPr>
          </a:p>
        </p:txBody>
      </p:sp>
      <p:sp>
        <p:nvSpPr>
          <p:cNvPr id="5" name="Прямоугольник 4"/>
          <p:cNvSpPr/>
          <p:nvPr/>
        </p:nvSpPr>
        <p:spPr>
          <a:xfrm>
            <a:off x="143436" y="1556792"/>
            <a:ext cx="8712968" cy="5078313"/>
          </a:xfrm>
          <a:prstGeom prst="rect">
            <a:avLst/>
          </a:prstGeom>
        </p:spPr>
        <p:txBody>
          <a:bodyPr wrap="square">
            <a:spAutoFit/>
          </a:bodyPr>
          <a:lstStyle/>
          <a:p>
            <a:r>
              <a:rPr lang="uk-UA" i="1" dirty="0">
                <a:solidFill>
                  <a:srgbClr val="FF0000"/>
                </a:solidFill>
              </a:rPr>
              <a:t>Дає </a:t>
            </a:r>
            <a:r>
              <a:rPr lang="uk-UA" i="1" dirty="0" smtClean="0">
                <a:solidFill>
                  <a:srgbClr val="FF0000"/>
                </a:solidFill>
              </a:rPr>
              <a:t>резервний </a:t>
            </a:r>
            <a:r>
              <a:rPr lang="uk-UA" i="1" dirty="0">
                <a:solidFill>
                  <a:srgbClr val="FF0000"/>
                </a:solidFill>
              </a:rPr>
              <a:t>зміст для зображення. Вимоги до значення атрибута </a:t>
            </a:r>
            <a:r>
              <a:rPr lang="uk-UA" i="1" dirty="0" err="1">
                <a:solidFill>
                  <a:srgbClr val="FF0000"/>
                </a:solidFill>
              </a:rPr>
              <a:t>alt</a:t>
            </a:r>
            <a:r>
              <a:rPr lang="uk-UA" i="1" dirty="0">
                <a:solidFill>
                  <a:srgbClr val="FF0000"/>
                </a:solidFill>
              </a:rPr>
              <a:t> описані в наступному розділі.</a:t>
            </a:r>
            <a:r>
              <a:rPr lang="uk-UA" dirty="0"/>
              <a:t/>
            </a:r>
            <a:br>
              <a:rPr lang="uk-UA" dirty="0"/>
            </a:br>
            <a:r>
              <a:rPr lang="uk-UA" dirty="0"/>
              <a:t/>
            </a:r>
            <a:br>
              <a:rPr lang="uk-UA" dirty="0"/>
            </a:br>
            <a:r>
              <a:rPr lang="uk-UA" dirty="0"/>
              <a:t>І далі йдуть кілька різних сценаріїв того, коли і як використовувати атрибут </a:t>
            </a:r>
            <a:r>
              <a:rPr lang="uk-UA" dirty="0" err="1">
                <a:solidFill>
                  <a:srgbClr val="FF0000"/>
                </a:solidFill>
              </a:rPr>
              <a:t>alt</a:t>
            </a:r>
            <a:r>
              <a:rPr lang="uk-UA" dirty="0"/>
              <a:t>. У нашому випадку ми маємо справу із зображенням, яке було додано для оформлення поста і не містить будь-якого змісту, схеми, або іншої інформації для читача. В цьому випадку </a:t>
            </a:r>
            <a:r>
              <a:rPr lang="uk-UA" dirty="0" smtClean="0"/>
              <a:t>ми повинні </a:t>
            </a:r>
            <a:r>
              <a:rPr lang="uk-UA" dirty="0"/>
              <a:t>залишити альтернативний атрибут порожнім.</a:t>
            </a:r>
            <a:br>
              <a:rPr lang="uk-UA" dirty="0"/>
            </a:br>
            <a:r>
              <a:rPr lang="uk-UA" dirty="0"/>
              <a:t/>
            </a:r>
            <a:br>
              <a:rPr lang="uk-UA" dirty="0"/>
            </a:br>
            <a:r>
              <a:rPr lang="uk-UA" dirty="0"/>
              <a:t>    </a:t>
            </a:r>
            <a:r>
              <a:rPr lang="uk-UA" i="1" dirty="0">
                <a:solidFill>
                  <a:srgbClr val="FF0000"/>
                </a:solidFill>
              </a:rPr>
              <a:t>Однак декоративні зображення, які не обговорюються в навколишньому тексті, але в певному сенсі доречні, можуть бути включені на сторінку за допомогою елемента </a:t>
            </a:r>
            <a:r>
              <a:rPr lang="uk-UA" i="1" dirty="0" err="1">
                <a:solidFill>
                  <a:srgbClr val="FF0000"/>
                </a:solidFill>
              </a:rPr>
              <a:t>img</a:t>
            </a:r>
            <a:r>
              <a:rPr lang="uk-UA" i="1" dirty="0">
                <a:solidFill>
                  <a:srgbClr val="FF0000"/>
                </a:solidFill>
              </a:rPr>
              <a:t>. Такі зображення є декоративними і вони як і раніше формально </a:t>
            </a:r>
            <a:r>
              <a:rPr lang="uk-UA" i="1" dirty="0" smtClean="0">
                <a:solidFill>
                  <a:srgbClr val="FF0000"/>
                </a:solidFill>
              </a:rPr>
              <a:t>відносяться </a:t>
            </a:r>
            <a:r>
              <a:rPr lang="uk-UA" i="1" dirty="0">
                <a:solidFill>
                  <a:srgbClr val="FF0000"/>
                </a:solidFill>
              </a:rPr>
              <a:t>до частини контенту. У таких випадках атрибут </a:t>
            </a:r>
            <a:r>
              <a:rPr lang="uk-UA" i="1" dirty="0" err="1">
                <a:solidFill>
                  <a:srgbClr val="FF0000"/>
                </a:solidFill>
              </a:rPr>
              <a:t>alt</a:t>
            </a:r>
            <a:r>
              <a:rPr lang="uk-UA" i="1" dirty="0">
                <a:solidFill>
                  <a:srgbClr val="FF0000"/>
                </a:solidFill>
              </a:rPr>
              <a:t> </a:t>
            </a:r>
            <a:r>
              <a:rPr lang="uk-UA" i="1" dirty="0" smtClean="0">
                <a:solidFill>
                  <a:srgbClr val="FF0000"/>
                </a:solidFill>
              </a:rPr>
              <a:t>має бути присутнім, </a:t>
            </a:r>
            <a:r>
              <a:rPr lang="uk-UA" i="1" dirty="0">
                <a:solidFill>
                  <a:srgbClr val="FF0000"/>
                </a:solidFill>
              </a:rPr>
              <a:t>але його значення повинно бути порожнім рядком.</a:t>
            </a:r>
            <a:br>
              <a:rPr lang="uk-UA" i="1" dirty="0">
                <a:solidFill>
                  <a:srgbClr val="FF0000"/>
                </a:solidFill>
              </a:rPr>
            </a:br>
            <a:r>
              <a:rPr lang="uk-UA" dirty="0"/>
              <a:t/>
            </a:r>
            <a:br>
              <a:rPr lang="uk-UA" dirty="0"/>
            </a:br>
            <a:r>
              <a:rPr lang="uk-UA" dirty="0"/>
              <a:t>В інших випадках ми хотіли б вибрати текстовий рядок, </a:t>
            </a:r>
            <a:r>
              <a:rPr lang="uk-UA" dirty="0" smtClean="0"/>
              <a:t>який </a:t>
            </a:r>
            <a:r>
              <a:rPr lang="uk-UA" dirty="0"/>
              <a:t>може замінити зміст картинки. </a:t>
            </a:r>
            <a:endParaRPr lang="uk-UA" dirty="0" smtClean="0"/>
          </a:p>
          <a:p>
            <a:r>
              <a:rPr lang="uk-UA" dirty="0" smtClean="0"/>
              <a:t>Детальні </a:t>
            </a:r>
            <a:r>
              <a:rPr lang="uk-UA" dirty="0"/>
              <a:t>вказівки </a:t>
            </a:r>
            <a:r>
              <a:rPr lang="uk-UA" dirty="0" smtClean="0"/>
              <a:t>по </a:t>
            </a:r>
            <a:r>
              <a:rPr lang="uk-UA" dirty="0"/>
              <a:t>деяким особливим </a:t>
            </a:r>
            <a:r>
              <a:rPr lang="uk-UA" dirty="0" smtClean="0"/>
              <a:t>випадкам </a:t>
            </a:r>
            <a:r>
              <a:rPr lang="uk-UA" dirty="0"/>
              <a:t>можна знайти в специфікації для </a:t>
            </a:r>
            <a:r>
              <a:rPr lang="uk-UA" dirty="0" err="1"/>
              <a:t>тега</a:t>
            </a:r>
            <a:r>
              <a:rPr lang="uk-UA" dirty="0"/>
              <a:t> </a:t>
            </a:r>
            <a:r>
              <a:rPr lang="uk-UA" dirty="0">
                <a:hlinkClick r:id="rId2"/>
              </a:rPr>
              <a:t>&lt;</a:t>
            </a:r>
            <a:r>
              <a:rPr lang="uk-UA" dirty="0" err="1">
                <a:hlinkClick r:id="rId2"/>
              </a:rPr>
              <a:t>img</a:t>
            </a:r>
            <a:r>
              <a:rPr lang="uk-UA" dirty="0">
                <a:hlinkClick r:id="rId2"/>
              </a:rPr>
              <a:t>&gt;</a:t>
            </a:r>
            <a:endParaRPr lang="uk-UA" dirty="0"/>
          </a:p>
        </p:txBody>
      </p:sp>
    </p:spTree>
    <p:extLst>
      <p:ext uri="{BB962C8B-B14F-4D97-AF65-F5344CB8AC3E}">
        <p14:creationId xmlns:p14="http://schemas.microsoft.com/office/powerpoint/2010/main" val="386637350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0" y="1"/>
            <a:ext cx="9144000" cy="548679"/>
          </a:xfrm>
        </p:spPr>
        <p:txBody>
          <a:bodyPr>
            <a:normAutofit fontScale="90000"/>
          </a:bodyPr>
          <a:lstStyle/>
          <a:p>
            <a:r>
              <a:rPr lang="en-US" b="1" dirty="0" smtClean="0"/>
              <a:t>HTML5&amp;CSS3</a:t>
            </a:r>
            <a:endParaRPr lang="uk-UA" b="1" dirty="0"/>
          </a:p>
        </p:txBody>
      </p:sp>
      <p:sp>
        <p:nvSpPr>
          <p:cNvPr id="3" name="Прямокутник 2"/>
          <p:cNvSpPr/>
          <p:nvPr/>
        </p:nvSpPr>
        <p:spPr>
          <a:xfrm>
            <a:off x="179512" y="620688"/>
            <a:ext cx="8569096" cy="1323439"/>
          </a:xfrm>
          <a:prstGeom prst="rect">
            <a:avLst/>
          </a:prstGeom>
        </p:spPr>
        <p:txBody>
          <a:bodyPr wrap="square">
            <a:spAutoFit/>
          </a:bodyPr>
          <a:lstStyle/>
          <a:p>
            <a:r>
              <a:rPr lang="uk-UA" sz="2000" dirty="0"/>
              <a:t>Отже, тепер ми знаємо, що хочемо залишити атрибут </a:t>
            </a:r>
            <a:r>
              <a:rPr lang="uk-UA" sz="2000" dirty="0" err="1">
                <a:solidFill>
                  <a:srgbClr val="FF0000"/>
                </a:solidFill>
              </a:rPr>
              <a:t>alt</a:t>
            </a:r>
            <a:r>
              <a:rPr lang="uk-UA" sz="2000" dirty="0"/>
              <a:t> порожнім.</a:t>
            </a:r>
            <a:br>
              <a:rPr lang="uk-UA" sz="2000" dirty="0"/>
            </a:br>
            <a:r>
              <a:rPr lang="uk-UA" sz="2000" dirty="0"/>
              <a:t/>
            </a:r>
            <a:br>
              <a:rPr lang="uk-UA" sz="2000" dirty="0"/>
            </a:br>
            <a:r>
              <a:rPr lang="uk-UA" sz="2000" dirty="0" smtClean="0"/>
              <a:t>	</a:t>
            </a:r>
            <a:r>
              <a:rPr lang="uk-UA" sz="2000" dirty="0" smtClean="0">
                <a:solidFill>
                  <a:srgbClr val="FF0000"/>
                </a:solidFill>
              </a:rPr>
              <a:t>&lt;</a:t>
            </a:r>
            <a:r>
              <a:rPr lang="uk-UA" sz="2000" dirty="0" err="1" smtClean="0">
                <a:solidFill>
                  <a:srgbClr val="FF0000"/>
                </a:solidFill>
              </a:rPr>
              <a:t>img</a:t>
            </a:r>
            <a:r>
              <a:rPr lang="uk-UA" sz="2000" dirty="0" smtClean="0">
                <a:solidFill>
                  <a:srgbClr val="FF0000"/>
                </a:solidFill>
              </a:rPr>
              <a:t> </a:t>
            </a:r>
            <a:r>
              <a:rPr lang="uk-UA" sz="2000" dirty="0" err="1">
                <a:solidFill>
                  <a:srgbClr val="FF0000"/>
                </a:solidFill>
              </a:rPr>
              <a:t>src</a:t>
            </a:r>
            <a:r>
              <a:rPr lang="uk-UA" sz="2000" dirty="0">
                <a:solidFill>
                  <a:srgbClr val="FF0000"/>
                </a:solidFill>
              </a:rPr>
              <a:t> </a:t>
            </a:r>
            <a:r>
              <a:rPr lang="uk-UA" sz="2000" dirty="0" smtClean="0">
                <a:solidFill>
                  <a:srgbClr val="FF0000"/>
                </a:solidFill>
              </a:rPr>
              <a:t>="</a:t>
            </a:r>
            <a:r>
              <a:rPr lang="uk-UA" sz="2000" dirty="0" err="1" smtClean="0">
                <a:solidFill>
                  <a:srgbClr val="FF0000"/>
                </a:solidFill>
              </a:rPr>
              <a:t>images</a:t>
            </a:r>
            <a:r>
              <a:rPr lang="uk-UA" sz="2000" dirty="0" smtClean="0">
                <a:solidFill>
                  <a:srgbClr val="FF0000"/>
                </a:solidFill>
              </a:rPr>
              <a:t>/white-</a:t>
            </a:r>
            <a:r>
              <a:rPr lang="uk-UA" sz="2000" dirty="0" err="1" smtClean="0">
                <a:solidFill>
                  <a:srgbClr val="FF0000"/>
                </a:solidFill>
              </a:rPr>
              <a:t>cat.jpg</a:t>
            </a:r>
            <a:r>
              <a:rPr lang="uk-UA" sz="2000" dirty="0">
                <a:solidFill>
                  <a:srgbClr val="FF0000"/>
                </a:solidFill>
              </a:rPr>
              <a:t>" </a:t>
            </a:r>
            <a:r>
              <a:rPr lang="uk-UA" sz="2000" dirty="0" err="1">
                <a:solidFill>
                  <a:srgbClr val="FF0000"/>
                </a:solidFill>
              </a:rPr>
              <a:t>alt</a:t>
            </a:r>
            <a:r>
              <a:rPr lang="uk-UA" sz="2000" dirty="0">
                <a:solidFill>
                  <a:srgbClr val="FF0000"/>
                </a:solidFill>
              </a:rPr>
              <a:t> = ""&gt;</a:t>
            </a:r>
            <a:br>
              <a:rPr lang="uk-UA" sz="2000" dirty="0">
                <a:solidFill>
                  <a:srgbClr val="FF0000"/>
                </a:solidFill>
              </a:rPr>
            </a:br>
            <a:r>
              <a:rPr lang="uk-UA" sz="2000" dirty="0" smtClean="0"/>
              <a:t>І </a:t>
            </a:r>
            <a:r>
              <a:rPr lang="uk-UA" sz="2000" dirty="0"/>
              <a:t>потім перевіримо наш документ в </a:t>
            </a:r>
            <a:r>
              <a:rPr lang="uk-UA" sz="2000" dirty="0" err="1"/>
              <a:t>валідаторі</a:t>
            </a:r>
            <a:r>
              <a:rPr lang="uk-UA" sz="2000" dirty="0"/>
              <a:t> знову.</a:t>
            </a:r>
            <a:endParaRPr lang="ru-RU" sz="2000" dirty="0">
              <a:solidFill>
                <a:srgbClr val="FF0000"/>
              </a:solidFill>
            </a:endParaRP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2060848"/>
            <a:ext cx="8727552" cy="3600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1712538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0" y="1"/>
            <a:ext cx="9144000" cy="548679"/>
          </a:xfrm>
        </p:spPr>
        <p:txBody>
          <a:bodyPr>
            <a:normAutofit fontScale="90000"/>
          </a:bodyPr>
          <a:lstStyle/>
          <a:p>
            <a:r>
              <a:rPr lang="en-US" b="1" dirty="0" smtClean="0"/>
              <a:t>HTML5&amp;CSS3</a:t>
            </a:r>
            <a:endParaRPr lang="uk-UA" b="1" dirty="0"/>
          </a:p>
        </p:txBody>
      </p:sp>
      <p:sp>
        <p:nvSpPr>
          <p:cNvPr id="3" name="Прямокутник 2"/>
          <p:cNvSpPr/>
          <p:nvPr/>
        </p:nvSpPr>
        <p:spPr>
          <a:xfrm>
            <a:off x="179512" y="620688"/>
            <a:ext cx="8569096" cy="4093428"/>
          </a:xfrm>
          <a:prstGeom prst="rect">
            <a:avLst/>
          </a:prstGeom>
        </p:spPr>
        <p:txBody>
          <a:bodyPr wrap="square">
            <a:spAutoFit/>
          </a:bodyPr>
          <a:lstStyle/>
          <a:p>
            <a:r>
              <a:rPr lang="uk-UA" sz="2000" dirty="0"/>
              <a:t>Важливо розуміти, що ваш сайт можуть відвідувати люди з різних </a:t>
            </a:r>
            <a:r>
              <a:rPr lang="uk-UA" sz="2000" dirty="0" smtClean="0"/>
              <a:t>країн. </a:t>
            </a:r>
            <a:r>
              <a:rPr lang="uk-UA" sz="2000" dirty="0"/>
              <a:t>Якщо ви дозволите, вони можуть залишити коментар або повідомлення, яке, можливо, буде відображатися поруч з вашими статтями. </a:t>
            </a:r>
            <a:endParaRPr lang="uk-UA" sz="2000" dirty="0" smtClean="0"/>
          </a:p>
          <a:p>
            <a:endParaRPr lang="uk-UA" sz="2000" dirty="0"/>
          </a:p>
          <a:p>
            <a:r>
              <a:rPr lang="uk-UA" sz="2000" dirty="0" smtClean="0"/>
              <a:t>Важливо відзначити, </a:t>
            </a:r>
            <a:r>
              <a:rPr lang="uk-UA" sz="2000" dirty="0"/>
              <a:t>що в різних країнах використовуються різні мови з їх власними умляутами. У </a:t>
            </a:r>
            <a:r>
              <a:rPr lang="uk-UA" sz="2000" dirty="0" smtClean="0"/>
              <a:t>шведській </a:t>
            </a:r>
            <a:r>
              <a:rPr lang="uk-UA" sz="2000" dirty="0"/>
              <a:t>це може бути </a:t>
            </a:r>
            <a:r>
              <a:rPr lang="uk-UA" sz="2000" dirty="0">
                <a:solidFill>
                  <a:srgbClr val="FF0000"/>
                </a:solidFill>
              </a:rPr>
              <a:t>ä</a:t>
            </a:r>
            <a:r>
              <a:rPr lang="uk-UA" sz="2000" dirty="0"/>
              <a:t> або </a:t>
            </a:r>
            <a:r>
              <a:rPr lang="uk-UA" sz="2000" dirty="0">
                <a:solidFill>
                  <a:srgbClr val="FF0000"/>
                </a:solidFill>
              </a:rPr>
              <a:t>ö</a:t>
            </a:r>
            <a:r>
              <a:rPr lang="uk-UA" sz="2000" dirty="0"/>
              <a:t>, в той час як </a:t>
            </a:r>
            <a:r>
              <a:rPr lang="uk-UA" sz="2000" dirty="0" smtClean="0"/>
              <a:t>китайська </a:t>
            </a:r>
            <a:r>
              <a:rPr lang="uk-UA" sz="2000" dirty="0"/>
              <a:t>запропонує вам цілий набір таких </a:t>
            </a:r>
            <a:r>
              <a:rPr lang="uk-UA" sz="2000" dirty="0">
                <a:solidFill>
                  <a:srgbClr val="FF0000"/>
                </a:solidFill>
              </a:rPr>
              <a:t>汉语拼音 方案</a:t>
            </a:r>
            <a:r>
              <a:rPr lang="uk-UA" sz="2000" dirty="0"/>
              <a:t>. </a:t>
            </a:r>
            <a:endParaRPr lang="uk-UA" sz="2000" dirty="0" smtClean="0"/>
          </a:p>
          <a:p>
            <a:endParaRPr lang="uk-UA" sz="2000" dirty="0"/>
          </a:p>
          <a:p>
            <a:r>
              <a:rPr lang="uk-UA" sz="2000" dirty="0" smtClean="0"/>
              <a:t>У </a:t>
            </a:r>
            <a:r>
              <a:rPr lang="uk-UA" sz="2000" dirty="0"/>
              <a:t>глобальній мережі важливо, щоб різні мови правильно відображалися на одній сторінці. Подивимося, що станеться, якщо б ми використовували китайську мову</a:t>
            </a:r>
            <a:r>
              <a:rPr lang="uk-UA" sz="2000" dirty="0" smtClean="0"/>
              <a:t>.</a:t>
            </a:r>
          </a:p>
          <a:p>
            <a:endParaRPr lang="uk-UA" sz="2000" dirty="0">
              <a:solidFill>
                <a:srgbClr val="FF0000"/>
              </a:solidFill>
            </a:endParaRPr>
          </a:p>
          <a:p>
            <a:r>
              <a:rPr lang="uk-UA" sz="2000" dirty="0" smtClean="0"/>
              <a:t>	</a:t>
            </a:r>
            <a:r>
              <a:rPr lang="en-US" sz="2000" b="1" dirty="0" smtClean="0">
                <a:solidFill>
                  <a:srgbClr val="FF0000"/>
                </a:solidFill>
              </a:rPr>
              <a:t>&lt;</a:t>
            </a:r>
            <a:r>
              <a:rPr lang="en-US" sz="2000" b="1" dirty="0">
                <a:solidFill>
                  <a:srgbClr val="FF0000"/>
                </a:solidFill>
              </a:rPr>
              <a:t>p&gt;PS </a:t>
            </a:r>
            <a:r>
              <a:rPr lang="ja-JP" altLang="en-US" sz="2000" b="1" dirty="0">
                <a:solidFill>
                  <a:srgbClr val="FF0000"/>
                </a:solidFill>
              </a:rPr>
              <a:t>再见</a:t>
            </a:r>
            <a:r>
              <a:rPr lang="en-US" altLang="ja-JP" sz="2000" b="1" dirty="0">
                <a:solidFill>
                  <a:srgbClr val="FF0000"/>
                </a:solidFill>
              </a:rPr>
              <a:t>&lt;/</a:t>
            </a:r>
            <a:r>
              <a:rPr lang="en-US" sz="2000" b="1" dirty="0">
                <a:solidFill>
                  <a:srgbClr val="FF0000"/>
                </a:solidFill>
              </a:rPr>
              <a:t>p&gt;</a:t>
            </a:r>
            <a:endParaRPr lang="ru-RU" sz="2000" b="1" dirty="0">
              <a:solidFill>
                <a:srgbClr val="FF0000"/>
              </a:solidFill>
            </a:endParaRPr>
          </a:p>
        </p:txBody>
      </p:sp>
    </p:spTree>
    <p:extLst>
      <p:ext uri="{BB962C8B-B14F-4D97-AF65-F5344CB8AC3E}">
        <p14:creationId xmlns:p14="http://schemas.microsoft.com/office/powerpoint/2010/main" val="354839041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0" y="1"/>
            <a:ext cx="9144000" cy="548679"/>
          </a:xfrm>
        </p:spPr>
        <p:txBody>
          <a:bodyPr>
            <a:normAutofit fontScale="90000"/>
          </a:bodyPr>
          <a:lstStyle/>
          <a:p>
            <a:r>
              <a:rPr lang="en-US" b="1" dirty="0" smtClean="0"/>
              <a:t>HTML5&amp;CSS3</a:t>
            </a:r>
            <a:endParaRPr lang="uk-UA" b="1" dirty="0"/>
          </a:p>
        </p:txBody>
      </p:sp>
      <p:sp>
        <p:nvSpPr>
          <p:cNvPr id="3" name="Прямокутник 2"/>
          <p:cNvSpPr/>
          <p:nvPr/>
        </p:nvSpPr>
        <p:spPr>
          <a:xfrm>
            <a:off x="179512" y="620688"/>
            <a:ext cx="8569096" cy="400110"/>
          </a:xfrm>
          <a:prstGeom prst="rect">
            <a:avLst/>
          </a:prstGeom>
        </p:spPr>
        <p:txBody>
          <a:bodyPr wrap="square">
            <a:spAutoFit/>
          </a:bodyPr>
          <a:lstStyle/>
          <a:p>
            <a:r>
              <a:rPr lang="uk-UA" sz="2000" dirty="0"/>
              <a:t>Перевіримо ефект в браузері.</a:t>
            </a:r>
            <a:endParaRPr lang="ru-RU" sz="2000" b="1" dirty="0">
              <a:solidFill>
                <a:srgbClr val="FF0000"/>
              </a:solidFill>
            </a:endParaRPr>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701" y="1124744"/>
            <a:ext cx="8205815" cy="20162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Прямоугольник 3"/>
          <p:cNvSpPr/>
          <p:nvPr/>
        </p:nvSpPr>
        <p:spPr>
          <a:xfrm>
            <a:off x="323528" y="3212976"/>
            <a:ext cx="8425080" cy="2862322"/>
          </a:xfrm>
          <a:prstGeom prst="rect">
            <a:avLst/>
          </a:prstGeom>
        </p:spPr>
        <p:txBody>
          <a:bodyPr wrap="square">
            <a:spAutoFit/>
          </a:bodyPr>
          <a:lstStyle/>
          <a:p>
            <a:r>
              <a:rPr lang="uk-UA" sz="2000" dirty="0"/>
              <a:t>Зверніть увагу на останній рядок, де замість правильного </a:t>
            </a:r>
            <a:r>
              <a:rPr lang="uk-UA" sz="2000" dirty="0" smtClean="0"/>
              <a:t>речення </a:t>
            </a:r>
            <a:r>
              <a:rPr lang="uk-UA" sz="2000" dirty="0"/>
              <a:t>на </a:t>
            </a:r>
            <a:r>
              <a:rPr lang="uk-UA" sz="2000" dirty="0" smtClean="0"/>
              <a:t>китайській, </a:t>
            </a:r>
            <a:r>
              <a:rPr lang="uk-UA" sz="2000" dirty="0"/>
              <a:t>ми бачимо якісь дивні символи, які не мають </a:t>
            </a:r>
            <a:r>
              <a:rPr lang="uk-UA" sz="2000" dirty="0" smtClean="0"/>
              <a:t>сенсу. </a:t>
            </a:r>
          </a:p>
          <a:p>
            <a:endParaRPr lang="uk-UA" sz="2000" dirty="0"/>
          </a:p>
          <a:p>
            <a:r>
              <a:rPr lang="uk-UA" sz="2000" dirty="0" smtClean="0"/>
              <a:t>Виявляється </a:t>
            </a:r>
            <a:r>
              <a:rPr lang="uk-UA" sz="2000" dirty="0"/>
              <a:t>ми не додали </a:t>
            </a:r>
            <a:r>
              <a:rPr lang="uk-UA" sz="2000" dirty="0" smtClean="0"/>
              <a:t>особливий </a:t>
            </a:r>
            <a:r>
              <a:rPr lang="uk-UA" sz="2000" dirty="0"/>
              <a:t>рядок, </a:t>
            </a:r>
            <a:r>
              <a:rPr lang="uk-UA" sz="2000" dirty="0" smtClean="0"/>
              <a:t>який </a:t>
            </a:r>
            <a:r>
              <a:rPr lang="uk-UA" sz="2000" dirty="0"/>
              <a:t>дозволяє іншим мовам відображатися </a:t>
            </a:r>
            <a:r>
              <a:rPr lang="uk-UA" sz="2000" dirty="0" smtClean="0"/>
              <a:t>правильно «</a:t>
            </a:r>
            <a:r>
              <a:rPr lang="uk-UA" sz="2000" dirty="0">
                <a:solidFill>
                  <a:srgbClr val="FF0000"/>
                </a:solidFill>
              </a:rPr>
              <a:t>кодування символів</a:t>
            </a:r>
            <a:r>
              <a:rPr lang="uk-UA" sz="2000" dirty="0"/>
              <a:t>». </a:t>
            </a:r>
            <a:endParaRPr lang="uk-UA" sz="2000" dirty="0" smtClean="0"/>
          </a:p>
          <a:p>
            <a:endParaRPr lang="uk-UA" sz="2000" dirty="0"/>
          </a:p>
          <a:p>
            <a:r>
              <a:rPr lang="uk-UA" sz="2000" dirty="0" smtClean="0"/>
              <a:t>Якщо </a:t>
            </a:r>
            <a:r>
              <a:rPr lang="uk-UA" sz="2000" dirty="0"/>
              <a:t>ми передали цю інформацію HTML-сторінці, то «говоримо» браузеру, щоб він був готовий відобразити широкий набір символів, включаючи всі різні діакритичні знаки.</a:t>
            </a:r>
          </a:p>
        </p:txBody>
      </p:sp>
    </p:spTree>
    <p:extLst>
      <p:ext uri="{BB962C8B-B14F-4D97-AF65-F5344CB8AC3E}">
        <p14:creationId xmlns:p14="http://schemas.microsoft.com/office/powerpoint/2010/main" val="409386444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0" y="1"/>
            <a:ext cx="9144000" cy="548679"/>
          </a:xfrm>
        </p:spPr>
        <p:txBody>
          <a:bodyPr>
            <a:normAutofit fontScale="90000"/>
          </a:bodyPr>
          <a:lstStyle/>
          <a:p>
            <a:r>
              <a:rPr lang="en-US" b="1" dirty="0" smtClean="0"/>
              <a:t>HTML5&amp;CSS3</a:t>
            </a:r>
            <a:endParaRPr lang="uk-UA" b="1" dirty="0"/>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2208" y="836712"/>
            <a:ext cx="7024576" cy="25509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Прямоугольник 4"/>
          <p:cNvSpPr/>
          <p:nvPr/>
        </p:nvSpPr>
        <p:spPr>
          <a:xfrm>
            <a:off x="222208" y="3645024"/>
            <a:ext cx="8526256" cy="1323439"/>
          </a:xfrm>
          <a:prstGeom prst="rect">
            <a:avLst/>
          </a:prstGeom>
        </p:spPr>
        <p:txBody>
          <a:bodyPr wrap="square">
            <a:spAutoFit/>
          </a:bodyPr>
          <a:lstStyle/>
          <a:p>
            <a:r>
              <a:rPr lang="uk-UA" sz="2000" dirty="0"/>
              <a:t>На цей раз ми повинні використовувати </a:t>
            </a:r>
            <a:r>
              <a:rPr lang="uk-UA" sz="2000" dirty="0" smtClean="0"/>
              <a:t>тег </a:t>
            </a:r>
            <a:r>
              <a:rPr lang="uk-UA" sz="2000" dirty="0">
                <a:solidFill>
                  <a:srgbClr val="FF0000"/>
                </a:solidFill>
              </a:rPr>
              <a:t>&lt;</a:t>
            </a:r>
            <a:r>
              <a:rPr lang="uk-UA" sz="2000" dirty="0" err="1">
                <a:solidFill>
                  <a:srgbClr val="FF0000"/>
                </a:solidFill>
              </a:rPr>
              <a:t>meta</a:t>
            </a:r>
            <a:r>
              <a:rPr lang="uk-UA" sz="2000" dirty="0">
                <a:solidFill>
                  <a:srgbClr val="FF0000"/>
                </a:solidFill>
              </a:rPr>
              <a:t>&gt;</a:t>
            </a:r>
            <a:r>
              <a:rPr lang="uk-UA" sz="2000" dirty="0"/>
              <a:t> з атрибутом </a:t>
            </a:r>
            <a:r>
              <a:rPr lang="uk-UA" sz="2000" dirty="0" err="1">
                <a:solidFill>
                  <a:srgbClr val="FF0000"/>
                </a:solidFill>
              </a:rPr>
              <a:t>charset</a:t>
            </a:r>
            <a:r>
              <a:rPr lang="uk-UA" sz="2000" dirty="0"/>
              <a:t> і дати йому значення </a:t>
            </a:r>
            <a:r>
              <a:rPr lang="uk-UA" sz="2000" dirty="0">
                <a:solidFill>
                  <a:srgbClr val="FF0000"/>
                </a:solidFill>
              </a:rPr>
              <a:t>utf-8</a:t>
            </a:r>
            <a:r>
              <a:rPr lang="uk-UA" sz="2000" dirty="0"/>
              <a:t>. </a:t>
            </a:r>
            <a:endParaRPr lang="uk-UA" sz="2000" dirty="0" smtClean="0"/>
          </a:p>
          <a:p>
            <a:endParaRPr lang="uk-UA" sz="2000" dirty="0"/>
          </a:p>
          <a:p>
            <a:r>
              <a:rPr lang="uk-UA" sz="2000" dirty="0" smtClean="0">
                <a:solidFill>
                  <a:srgbClr val="FF0000"/>
                </a:solidFill>
              </a:rPr>
              <a:t>utf-8</a:t>
            </a:r>
            <a:r>
              <a:rPr lang="uk-UA" sz="2000" dirty="0" smtClean="0"/>
              <a:t> </a:t>
            </a:r>
            <a:r>
              <a:rPr lang="uk-UA" sz="2000" dirty="0"/>
              <a:t>означає </a:t>
            </a:r>
            <a:r>
              <a:rPr lang="uk-UA" sz="2000" dirty="0" smtClean="0"/>
              <a:t>спеціальне </a:t>
            </a:r>
            <a:r>
              <a:rPr lang="uk-UA" sz="2000" dirty="0"/>
              <a:t>кодування, </a:t>
            </a:r>
            <a:r>
              <a:rPr lang="uk-UA" sz="2000" dirty="0" smtClean="0"/>
              <a:t>яке </a:t>
            </a:r>
            <a:r>
              <a:rPr lang="uk-UA" sz="2000" dirty="0"/>
              <a:t>включає більшість мов світу</a:t>
            </a:r>
          </a:p>
        </p:txBody>
      </p:sp>
    </p:spTree>
    <p:extLst>
      <p:ext uri="{BB962C8B-B14F-4D97-AF65-F5344CB8AC3E}">
        <p14:creationId xmlns:p14="http://schemas.microsoft.com/office/powerpoint/2010/main" val="279226146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0" y="1"/>
            <a:ext cx="9144000" cy="548679"/>
          </a:xfrm>
        </p:spPr>
        <p:txBody>
          <a:bodyPr>
            <a:normAutofit fontScale="90000"/>
          </a:bodyPr>
          <a:lstStyle/>
          <a:p>
            <a:r>
              <a:rPr lang="en-US" b="1" dirty="0" smtClean="0"/>
              <a:t>HTML5&amp;CSS3</a:t>
            </a:r>
            <a:endParaRPr lang="uk-UA" b="1" dirty="0"/>
          </a:p>
        </p:txBody>
      </p:sp>
      <p:sp>
        <p:nvSpPr>
          <p:cNvPr id="3" name="Прямоугольник 2"/>
          <p:cNvSpPr/>
          <p:nvPr/>
        </p:nvSpPr>
        <p:spPr>
          <a:xfrm>
            <a:off x="234396" y="620688"/>
            <a:ext cx="8568952" cy="646331"/>
          </a:xfrm>
          <a:prstGeom prst="rect">
            <a:avLst/>
          </a:prstGeom>
        </p:spPr>
        <p:txBody>
          <a:bodyPr wrap="square">
            <a:spAutoFit/>
          </a:bodyPr>
          <a:lstStyle/>
          <a:p>
            <a:r>
              <a:rPr lang="uk-UA" dirty="0"/>
              <a:t>Настав час для іншої вправи, яке покаже </a:t>
            </a:r>
            <a:r>
              <a:rPr lang="uk-UA" dirty="0" smtClean="0"/>
              <a:t>філософію </a:t>
            </a:r>
            <a:r>
              <a:rPr lang="uk-UA" dirty="0"/>
              <a:t>верстки більш складних сайтів на HTML5. Ми постараємося представити наступний приклад у вигляді статті </a:t>
            </a:r>
            <a:r>
              <a:rPr lang="uk-UA" dirty="0" err="1"/>
              <a:t>блогу</a:t>
            </a:r>
            <a:r>
              <a:rPr lang="uk-UA" dirty="0"/>
              <a:t>.</a:t>
            </a:r>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51986" y="1173326"/>
            <a:ext cx="6133772" cy="571792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998045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0" y="1"/>
            <a:ext cx="9144000" cy="548679"/>
          </a:xfrm>
        </p:spPr>
        <p:txBody>
          <a:bodyPr>
            <a:normAutofit fontScale="90000"/>
          </a:bodyPr>
          <a:lstStyle/>
          <a:p>
            <a:r>
              <a:rPr lang="en-US" b="1" dirty="0" smtClean="0"/>
              <a:t>HTML5&amp;CSS3</a:t>
            </a:r>
            <a:endParaRPr lang="uk-UA" b="1" dirty="0"/>
          </a:p>
        </p:txBody>
      </p:sp>
      <p:sp>
        <p:nvSpPr>
          <p:cNvPr id="3" name="Прямоугольник 2"/>
          <p:cNvSpPr/>
          <p:nvPr/>
        </p:nvSpPr>
        <p:spPr>
          <a:xfrm>
            <a:off x="234396" y="620688"/>
            <a:ext cx="8568952" cy="2862322"/>
          </a:xfrm>
          <a:prstGeom prst="rect">
            <a:avLst/>
          </a:prstGeom>
        </p:spPr>
        <p:txBody>
          <a:bodyPr wrap="square">
            <a:spAutoFit/>
          </a:bodyPr>
          <a:lstStyle/>
          <a:p>
            <a:r>
              <a:rPr lang="uk-UA" dirty="0"/>
              <a:t>Зверніть увагу, що у нас є один заголовок для статті. Крім того, є інформація про автора, а також фото та абзац з «цитатою». </a:t>
            </a:r>
            <a:endParaRPr lang="uk-UA" dirty="0" smtClean="0"/>
          </a:p>
          <a:p>
            <a:endParaRPr lang="uk-UA" dirty="0"/>
          </a:p>
          <a:p>
            <a:r>
              <a:rPr lang="uk-UA" dirty="0" err="1" smtClean="0"/>
              <a:t>Веб-розробники</a:t>
            </a:r>
            <a:r>
              <a:rPr lang="uk-UA" dirty="0" smtClean="0"/>
              <a:t> часто отримують </a:t>
            </a:r>
            <a:r>
              <a:rPr lang="uk-UA" dirty="0"/>
              <a:t>графічний дизайн (на кшталт показаного вище) і повинні відтворити його через HTML</a:t>
            </a:r>
            <a:r>
              <a:rPr lang="uk-UA" dirty="0" smtClean="0"/>
              <a:t>.</a:t>
            </a:r>
          </a:p>
          <a:p>
            <a:endParaRPr lang="uk-UA" dirty="0"/>
          </a:p>
          <a:p>
            <a:r>
              <a:rPr lang="uk-UA" dirty="0"/>
              <a:t>Давайте почнемо з елементів, які завжди будуть постійними і незмінними. Як ми робили раніше, ми хочемо додати </a:t>
            </a:r>
            <a:r>
              <a:rPr lang="uk-UA" dirty="0" err="1" smtClean="0">
                <a:solidFill>
                  <a:srgbClr val="FF0000"/>
                </a:solidFill>
              </a:rPr>
              <a:t>доктайп</a:t>
            </a:r>
            <a:r>
              <a:rPr lang="uk-UA" dirty="0" smtClean="0"/>
              <a:t>, </a:t>
            </a:r>
            <a:r>
              <a:rPr lang="uk-UA" dirty="0"/>
              <a:t>тег </a:t>
            </a:r>
            <a:r>
              <a:rPr lang="uk-UA" dirty="0">
                <a:solidFill>
                  <a:srgbClr val="FF0000"/>
                </a:solidFill>
              </a:rPr>
              <a:t>&lt;</a:t>
            </a:r>
            <a:r>
              <a:rPr lang="uk-UA" dirty="0" err="1">
                <a:solidFill>
                  <a:srgbClr val="FF0000"/>
                </a:solidFill>
              </a:rPr>
              <a:t>html</a:t>
            </a:r>
            <a:r>
              <a:rPr lang="uk-UA" dirty="0">
                <a:solidFill>
                  <a:srgbClr val="FF0000"/>
                </a:solidFill>
              </a:rPr>
              <a:t>&gt;</a:t>
            </a:r>
            <a:r>
              <a:rPr lang="uk-UA" dirty="0"/>
              <a:t>, </a:t>
            </a:r>
            <a:r>
              <a:rPr lang="uk-UA" dirty="0">
                <a:solidFill>
                  <a:srgbClr val="FF0000"/>
                </a:solidFill>
              </a:rPr>
              <a:t>&lt;</a:t>
            </a:r>
            <a:r>
              <a:rPr lang="uk-UA" dirty="0" err="1">
                <a:solidFill>
                  <a:srgbClr val="FF0000"/>
                </a:solidFill>
              </a:rPr>
              <a:t>head</a:t>
            </a:r>
            <a:r>
              <a:rPr lang="uk-UA" dirty="0">
                <a:solidFill>
                  <a:srgbClr val="FF0000"/>
                </a:solidFill>
              </a:rPr>
              <a:t>&gt;</a:t>
            </a:r>
            <a:r>
              <a:rPr lang="uk-UA" dirty="0"/>
              <a:t> і </a:t>
            </a:r>
            <a:r>
              <a:rPr lang="uk-UA" dirty="0">
                <a:solidFill>
                  <a:srgbClr val="FF0000"/>
                </a:solidFill>
              </a:rPr>
              <a:t>&lt;</a:t>
            </a:r>
            <a:r>
              <a:rPr lang="uk-UA" dirty="0" err="1">
                <a:solidFill>
                  <a:srgbClr val="FF0000"/>
                </a:solidFill>
              </a:rPr>
              <a:t>body</a:t>
            </a:r>
            <a:r>
              <a:rPr lang="uk-UA" dirty="0">
                <a:solidFill>
                  <a:srgbClr val="FF0000"/>
                </a:solidFill>
              </a:rPr>
              <a:t>&gt;</a:t>
            </a:r>
            <a:r>
              <a:rPr lang="uk-UA" dirty="0"/>
              <a:t>. </a:t>
            </a:r>
            <a:endParaRPr lang="uk-UA" dirty="0" smtClean="0"/>
          </a:p>
          <a:p>
            <a:r>
              <a:rPr lang="uk-UA" dirty="0" smtClean="0"/>
              <a:t>Зверніть </a:t>
            </a:r>
            <a:r>
              <a:rPr lang="uk-UA" dirty="0"/>
              <a:t>увагу, що </a:t>
            </a:r>
            <a:r>
              <a:rPr lang="uk-UA" dirty="0">
                <a:solidFill>
                  <a:srgbClr val="FF0000"/>
                </a:solidFill>
              </a:rPr>
              <a:t>&lt;</a:t>
            </a:r>
            <a:r>
              <a:rPr lang="uk-UA" dirty="0" err="1">
                <a:solidFill>
                  <a:srgbClr val="FF0000"/>
                </a:solidFill>
              </a:rPr>
              <a:t>head</a:t>
            </a:r>
            <a:r>
              <a:rPr lang="uk-UA" dirty="0">
                <a:solidFill>
                  <a:srgbClr val="FF0000"/>
                </a:solidFill>
              </a:rPr>
              <a:t>&gt;</a:t>
            </a:r>
            <a:r>
              <a:rPr lang="uk-UA" dirty="0"/>
              <a:t> повинен містити кодування </a:t>
            </a:r>
            <a:r>
              <a:rPr lang="uk-UA" dirty="0">
                <a:solidFill>
                  <a:srgbClr val="FF0000"/>
                </a:solidFill>
              </a:rPr>
              <a:t>utf-8</a:t>
            </a:r>
            <a:r>
              <a:rPr lang="uk-UA" dirty="0"/>
              <a:t>, так ми можемо відобразити спеціальні символи на нашому сайті.</a:t>
            </a:r>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5696" y="3483010"/>
            <a:ext cx="5810182" cy="29523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1919040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0" y="1"/>
            <a:ext cx="9144000" cy="548679"/>
          </a:xfrm>
        </p:spPr>
        <p:txBody>
          <a:bodyPr>
            <a:normAutofit fontScale="90000"/>
          </a:bodyPr>
          <a:lstStyle/>
          <a:p>
            <a:r>
              <a:rPr lang="en-US" b="1" dirty="0" smtClean="0"/>
              <a:t>HTML5&amp;CSS3</a:t>
            </a:r>
            <a:endParaRPr lang="uk-UA" b="1" dirty="0"/>
          </a:p>
        </p:txBody>
      </p:sp>
      <p:sp>
        <p:nvSpPr>
          <p:cNvPr id="3" name="Прямоугольник 2"/>
          <p:cNvSpPr/>
          <p:nvPr/>
        </p:nvSpPr>
        <p:spPr>
          <a:xfrm>
            <a:off x="234396" y="620688"/>
            <a:ext cx="8568952" cy="369332"/>
          </a:xfrm>
          <a:prstGeom prst="rect">
            <a:avLst/>
          </a:prstGeom>
        </p:spPr>
        <p:txBody>
          <a:bodyPr wrap="square">
            <a:spAutoFit/>
          </a:bodyPr>
          <a:lstStyle/>
          <a:p>
            <a:r>
              <a:rPr lang="uk-UA" dirty="0"/>
              <a:t>Тепер додамо назву.</a:t>
            </a:r>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223" y="1124744"/>
            <a:ext cx="8620125" cy="2657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Прямоугольник 3"/>
          <p:cNvSpPr/>
          <p:nvPr/>
        </p:nvSpPr>
        <p:spPr>
          <a:xfrm>
            <a:off x="234396" y="4005064"/>
            <a:ext cx="8568952" cy="1631216"/>
          </a:xfrm>
          <a:prstGeom prst="rect">
            <a:avLst/>
          </a:prstGeom>
        </p:spPr>
        <p:txBody>
          <a:bodyPr wrap="square">
            <a:spAutoFit/>
          </a:bodyPr>
          <a:lstStyle/>
          <a:p>
            <a:r>
              <a:rPr lang="uk-UA" sz="2000" dirty="0"/>
              <a:t>На даний момент ми закінчили шаблон, який тепер буде служити основою для змісту статті.</a:t>
            </a:r>
            <a:br>
              <a:rPr lang="uk-UA" sz="2000" dirty="0"/>
            </a:br>
            <a:r>
              <a:rPr lang="uk-UA" sz="2000" dirty="0"/>
              <a:t/>
            </a:r>
            <a:br>
              <a:rPr lang="uk-UA" sz="2000" dirty="0"/>
            </a:br>
            <a:r>
              <a:rPr lang="uk-UA" sz="2000" dirty="0"/>
              <a:t>Якщо ми зберігаємо файл як </a:t>
            </a:r>
            <a:r>
              <a:rPr lang="uk-UA" sz="2000" dirty="0" err="1">
                <a:solidFill>
                  <a:srgbClr val="FF0000"/>
                </a:solidFill>
              </a:rPr>
              <a:t>article.html</a:t>
            </a:r>
            <a:r>
              <a:rPr lang="uk-UA" sz="2000" dirty="0"/>
              <a:t>, а потім відкриємо його в браузері, то нічого не побачимо, тому що тег </a:t>
            </a:r>
            <a:r>
              <a:rPr lang="uk-UA" sz="2000" dirty="0">
                <a:solidFill>
                  <a:srgbClr val="FF0000"/>
                </a:solidFill>
              </a:rPr>
              <a:t>&lt;</a:t>
            </a:r>
            <a:r>
              <a:rPr lang="uk-UA" sz="2000" dirty="0" err="1">
                <a:solidFill>
                  <a:srgbClr val="FF0000"/>
                </a:solidFill>
              </a:rPr>
              <a:t>body</a:t>
            </a:r>
            <a:r>
              <a:rPr lang="uk-UA" sz="2000" dirty="0">
                <a:solidFill>
                  <a:srgbClr val="FF0000"/>
                </a:solidFill>
              </a:rPr>
              <a:t>&gt;</a:t>
            </a:r>
            <a:r>
              <a:rPr lang="uk-UA" sz="2000" dirty="0"/>
              <a:t> не містить контенту.</a:t>
            </a:r>
          </a:p>
        </p:txBody>
      </p:sp>
    </p:spTree>
    <p:extLst>
      <p:ext uri="{BB962C8B-B14F-4D97-AF65-F5344CB8AC3E}">
        <p14:creationId xmlns:p14="http://schemas.microsoft.com/office/powerpoint/2010/main" val="119160712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0" y="1"/>
            <a:ext cx="9144000" cy="548679"/>
          </a:xfrm>
        </p:spPr>
        <p:txBody>
          <a:bodyPr>
            <a:normAutofit fontScale="90000"/>
          </a:bodyPr>
          <a:lstStyle/>
          <a:p>
            <a:r>
              <a:rPr lang="en-US" b="1" dirty="0" smtClean="0"/>
              <a:t>HTML5&amp;CSS3</a:t>
            </a:r>
            <a:endParaRPr lang="uk-UA" b="1" dirty="0"/>
          </a:p>
        </p:txBody>
      </p:sp>
      <p:sp>
        <p:nvSpPr>
          <p:cNvPr id="3" name="Прямокутник 2"/>
          <p:cNvSpPr/>
          <p:nvPr/>
        </p:nvSpPr>
        <p:spPr>
          <a:xfrm>
            <a:off x="179512" y="585592"/>
            <a:ext cx="4176464" cy="1200329"/>
          </a:xfrm>
          <a:prstGeom prst="rect">
            <a:avLst/>
          </a:prstGeom>
        </p:spPr>
        <p:txBody>
          <a:bodyPr wrap="square">
            <a:spAutoFit/>
          </a:bodyPr>
          <a:lstStyle/>
          <a:p>
            <a:r>
              <a:rPr lang="uk-UA" sz="2400" dirty="0" smtClean="0"/>
              <a:t>виділити елементи статті по їх функціях, які вони виконують на сайті.</a:t>
            </a:r>
            <a:endParaRPr lang="uk-UA" sz="2400"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99992" y="552865"/>
            <a:ext cx="4392488" cy="6179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3840201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0" y="1"/>
            <a:ext cx="9144000" cy="548679"/>
          </a:xfrm>
        </p:spPr>
        <p:txBody>
          <a:bodyPr>
            <a:normAutofit fontScale="90000"/>
          </a:bodyPr>
          <a:lstStyle/>
          <a:p>
            <a:r>
              <a:rPr lang="en-US" b="1" dirty="0" smtClean="0"/>
              <a:t>HTML5&amp;CSS3</a:t>
            </a:r>
            <a:endParaRPr lang="uk-UA" b="1" dirty="0"/>
          </a:p>
        </p:txBody>
      </p:sp>
      <p:sp>
        <p:nvSpPr>
          <p:cNvPr id="3" name="Прямоугольник 2"/>
          <p:cNvSpPr/>
          <p:nvPr/>
        </p:nvSpPr>
        <p:spPr>
          <a:xfrm>
            <a:off x="234396" y="620688"/>
            <a:ext cx="8568952" cy="646331"/>
          </a:xfrm>
          <a:prstGeom prst="rect">
            <a:avLst/>
          </a:prstGeom>
        </p:spPr>
        <p:txBody>
          <a:bodyPr wrap="square">
            <a:spAutoFit/>
          </a:bodyPr>
          <a:lstStyle/>
          <a:p>
            <a:r>
              <a:rPr lang="uk-UA" dirty="0"/>
              <a:t>Як правило, починаємо з загального змісту, далі йде </a:t>
            </a:r>
            <a:r>
              <a:rPr lang="uk-UA" dirty="0" smtClean="0"/>
              <a:t>специфічний. </a:t>
            </a:r>
          </a:p>
          <a:p>
            <a:r>
              <a:rPr lang="uk-UA" dirty="0" smtClean="0"/>
              <a:t>Ми </a:t>
            </a:r>
            <a:r>
              <a:rPr lang="uk-UA" dirty="0"/>
              <a:t>уточнюємо контент в міру просування. Давайте проаналізуємо наші фрагменти</a:t>
            </a:r>
            <a:r>
              <a:rPr lang="uk-UA" dirty="0" smtClean="0"/>
              <a:t>.</a:t>
            </a:r>
            <a:endParaRPr lang="uk-UA" dirty="0"/>
          </a:p>
        </p:txBody>
      </p:sp>
      <p:sp>
        <p:nvSpPr>
          <p:cNvPr id="5" name="Прямоугольник 4"/>
          <p:cNvSpPr/>
          <p:nvPr/>
        </p:nvSpPr>
        <p:spPr>
          <a:xfrm>
            <a:off x="5076056" y="1628800"/>
            <a:ext cx="3985580" cy="4524315"/>
          </a:xfrm>
          <a:prstGeom prst="rect">
            <a:avLst/>
          </a:prstGeom>
        </p:spPr>
        <p:txBody>
          <a:bodyPr wrap="square">
            <a:spAutoFit/>
          </a:bodyPr>
          <a:lstStyle/>
          <a:p>
            <a:pPr marL="342900" indent="-342900">
              <a:buAutoNum type="arabicPeriod"/>
            </a:pPr>
            <a:r>
              <a:rPr lang="uk-UA" dirty="0" smtClean="0"/>
              <a:t>У </a:t>
            </a:r>
            <a:r>
              <a:rPr lang="uk-UA" dirty="0"/>
              <a:t>статті, ймовірно, найбільш важливою інформацією буде </a:t>
            </a:r>
            <a:r>
              <a:rPr lang="uk-UA" dirty="0">
                <a:solidFill>
                  <a:srgbClr val="FF0000"/>
                </a:solidFill>
              </a:rPr>
              <a:t>заголовок</a:t>
            </a:r>
            <a:r>
              <a:rPr lang="uk-UA" dirty="0"/>
              <a:t> з текстом: </a:t>
            </a:r>
            <a:r>
              <a:rPr lang="uk-UA" dirty="0" smtClean="0"/>
              <a:t>«</a:t>
            </a:r>
            <a:r>
              <a:rPr lang="en-US" dirty="0">
                <a:solidFill>
                  <a:srgbClr val="FF0000"/>
                </a:solidFill>
              </a:rPr>
              <a:t>Justin Beaver: Ever since I learned HTML, my life has made a complete 180.</a:t>
            </a:r>
            <a:r>
              <a:rPr lang="uk-UA" dirty="0" smtClean="0"/>
              <a:t>».</a:t>
            </a:r>
          </a:p>
          <a:p>
            <a:pPr marL="342900" indent="-342900">
              <a:buAutoNum type="arabicPeriod"/>
            </a:pPr>
            <a:endParaRPr lang="uk-UA" dirty="0" smtClean="0"/>
          </a:p>
          <a:p>
            <a:pPr marL="342900" indent="-342900">
              <a:buAutoNum type="arabicPeriod"/>
            </a:pPr>
            <a:r>
              <a:rPr lang="uk-UA" dirty="0" smtClean="0"/>
              <a:t>Наступною </a:t>
            </a:r>
            <a:r>
              <a:rPr lang="uk-UA" dirty="0"/>
              <a:t>важливою інформацією є дані про автора: </a:t>
            </a:r>
            <a:r>
              <a:rPr lang="uk-UA" dirty="0" smtClean="0"/>
              <a:t>«</a:t>
            </a:r>
            <a:r>
              <a:rPr lang="en-US" dirty="0">
                <a:solidFill>
                  <a:srgbClr val="FF0000"/>
                </a:solidFill>
              </a:rPr>
              <a:t>authored by Damian </a:t>
            </a:r>
            <a:r>
              <a:rPr lang="en-US" dirty="0" err="1">
                <a:solidFill>
                  <a:srgbClr val="FF0000"/>
                </a:solidFill>
              </a:rPr>
              <a:t>Wielgosik</a:t>
            </a:r>
            <a:r>
              <a:rPr lang="en-US" dirty="0"/>
              <a:t>.</a:t>
            </a:r>
            <a:r>
              <a:rPr lang="uk-UA" dirty="0" smtClean="0"/>
              <a:t>».</a:t>
            </a:r>
          </a:p>
          <a:p>
            <a:pPr marL="342900" indent="-342900">
              <a:buAutoNum type="arabicPeriod"/>
            </a:pPr>
            <a:endParaRPr lang="uk-UA" dirty="0" smtClean="0"/>
          </a:p>
          <a:p>
            <a:pPr marL="342900" indent="-342900">
              <a:buAutoNum type="arabicPeriod"/>
            </a:pPr>
            <a:r>
              <a:rPr lang="uk-UA" dirty="0" smtClean="0"/>
              <a:t>Далі </a:t>
            </a:r>
            <a:r>
              <a:rPr lang="uk-UA" dirty="0"/>
              <a:t>йде перший </a:t>
            </a:r>
            <a:r>
              <a:rPr lang="uk-UA" dirty="0">
                <a:solidFill>
                  <a:srgbClr val="FF0000"/>
                </a:solidFill>
              </a:rPr>
              <a:t>абзац</a:t>
            </a:r>
            <a:r>
              <a:rPr lang="uk-UA" dirty="0"/>
              <a:t> тексту, потім місце для </a:t>
            </a:r>
            <a:r>
              <a:rPr lang="uk-UA" dirty="0">
                <a:solidFill>
                  <a:srgbClr val="FF0000"/>
                </a:solidFill>
              </a:rPr>
              <a:t>фото</a:t>
            </a:r>
            <a:r>
              <a:rPr lang="uk-UA" dirty="0"/>
              <a:t> і </a:t>
            </a:r>
            <a:r>
              <a:rPr lang="uk-UA" dirty="0" smtClean="0">
                <a:solidFill>
                  <a:srgbClr val="FF0000"/>
                </a:solidFill>
              </a:rPr>
              <a:t>опис</a:t>
            </a:r>
            <a:r>
              <a:rPr lang="uk-UA" dirty="0" smtClean="0"/>
              <a:t>.</a:t>
            </a:r>
          </a:p>
          <a:p>
            <a:pPr marL="342900" indent="-342900">
              <a:buAutoNum type="arabicPeriod"/>
            </a:pPr>
            <a:endParaRPr lang="uk-UA" dirty="0"/>
          </a:p>
          <a:p>
            <a:pPr marL="342900" indent="-342900">
              <a:buAutoNum type="arabicPeriod"/>
            </a:pPr>
            <a:r>
              <a:rPr lang="uk-UA" dirty="0" smtClean="0"/>
              <a:t>Нарешті</a:t>
            </a:r>
            <a:r>
              <a:rPr lang="uk-UA" dirty="0"/>
              <a:t>, останній абзац містить цитату: </a:t>
            </a:r>
            <a:r>
              <a:rPr lang="uk-UA" dirty="0" smtClean="0"/>
              <a:t>«</a:t>
            </a:r>
            <a:r>
              <a:rPr lang="en-US" dirty="0">
                <a:solidFill>
                  <a:srgbClr val="FF0000"/>
                </a:solidFill>
              </a:rPr>
              <a:t>I will probably have a song about HTML on my next album</a:t>
            </a:r>
            <a:r>
              <a:rPr lang="uk-UA" dirty="0" smtClean="0"/>
              <a:t>».</a:t>
            </a:r>
            <a:endParaRPr lang="uk-UA" dirty="0"/>
          </a:p>
        </p:txBody>
      </p:sp>
      <p:pic>
        <p:nvPicPr>
          <p:cNvPr id="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0987" y="1412776"/>
            <a:ext cx="4669942" cy="50173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3182038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0" y="1"/>
            <a:ext cx="9144000" cy="548679"/>
          </a:xfrm>
        </p:spPr>
        <p:txBody>
          <a:bodyPr>
            <a:normAutofit fontScale="90000"/>
          </a:bodyPr>
          <a:lstStyle/>
          <a:p>
            <a:r>
              <a:rPr lang="en-US" b="1" dirty="0" smtClean="0"/>
              <a:t>HTML5&amp;CSS3</a:t>
            </a:r>
            <a:endParaRPr lang="uk-UA" b="1" dirty="0"/>
          </a:p>
        </p:txBody>
      </p:sp>
      <p:sp>
        <p:nvSpPr>
          <p:cNvPr id="3" name="Прямоугольник 2"/>
          <p:cNvSpPr/>
          <p:nvPr/>
        </p:nvSpPr>
        <p:spPr>
          <a:xfrm>
            <a:off x="234396" y="620688"/>
            <a:ext cx="8568952" cy="2031325"/>
          </a:xfrm>
          <a:prstGeom prst="rect">
            <a:avLst/>
          </a:prstGeom>
        </p:spPr>
        <p:txBody>
          <a:bodyPr wrap="square">
            <a:spAutoFit/>
          </a:bodyPr>
          <a:lstStyle/>
          <a:p>
            <a:r>
              <a:rPr lang="uk-UA" dirty="0" smtClean="0"/>
              <a:t>Такий </a:t>
            </a:r>
            <a:r>
              <a:rPr lang="uk-UA" dirty="0"/>
              <a:t>тип аналізу, коли ми дивимося на фрагменти допомагає нам уявити, як буде виглядати код </a:t>
            </a:r>
            <a:r>
              <a:rPr lang="uk-UA" dirty="0">
                <a:solidFill>
                  <a:srgbClr val="FF0000"/>
                </a:solidFill>
              </a:rPr>
              <a:t>HTML</a:t>
            </a:r>
            <a:r>
              <a:rPr lang="uk-UA" dirty="0"/>
              <a:t>. Ієрархія починається з самого загального елемента (одного з </a:t>
            </a:r>
            <a:r>
              <a:rPr lang="uk-UA" dirty="0">
                <a:solidFill>
                  <a:srgbClr val="FF0000"/>
                </a:solidFill>
              </a:rPr>
              <a:t>батьків</a:t>
            </a:r>
            <a:r>
              <a:rPr lang="uk-UA" dirty="0"/>
              <a:t>), потім </a:t>
            </a:r>
            <a:r>
              <a:rPr lang="uk-UA" dirty="0" smtClean="0"/>
              <a:t>йде </a:t>
            </a:r>
            <a:r>
              <a:rPr lang="uk-UA" dirty="0"/>
              <a:t>з елементами, які батько містить (</a:t>
            </a:r>
            <a:r>
              <a:rPr lang="uk-UA" dirty="0">
                <a:solidFill>
                  <a:srgbClr val="FF0000"/>
                </a:solidFill>
              </a:rPr>
              <a:t>діти</a:t>
            </a:r>
            <a:r>
              <a:rPr lang="uk-UA" dirty="0"/>
              <a:t>) - це більш конкретні, детальні елементи.</a:t>
            </a:r>
            <a:br>
              <a:rPr lang="uk-UA" dirty="0"/>
            </a:br>
            <a:r>
              <a:rPr lang="uk-UA" dirty="0"/>
              <a:t/>
            </a:r>
            <a:br>
              <a:rPr lang="uk-UA" dirty="0"/>
            </a:br>
            <a:r>
              <a:rPr lang="uk-UA" dirty="0"/>
              <a:t>При такому розумінні </a:t>
            </a:r>
            <a:r>
              <a:rPr lang="uk-UA" dirty="0" smtClean="0"/>
              <a:t>ієрархії, </a:t>
            </a:r>
            <a:r>
              <a:rPr lang="uk-UA" dirty="0"/>
              <a:t>наша інформація в коді HTML повинна бути організована таким чином.</a:t>
            </a:r>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9" y="2623025"/>
            <a:ext cx="4392488" cy="3238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Прямоугольник 3"/>
          <p:cNvSpPr/>
          <p:nvPr/>
        </p:nvSpPr>
        <p:spPr>
          <a:xfrm>
            <a:off x="4860032" y="2564904"/>
            <a:ext cx="3968786" cy="2246769"/>
          </a:xfrm>
          <a:prstGeom prst="rect">
            <a:avLst/>
          </a:prstGeom>
        </p:spPr>
        <p:txBody>
          <a:bodyPr wrap="square">
            <a:spAutoFit/>
          </a:bodyPr>
          <a:lstStyle/>
          <a:p>
            <a:r>
              <a:rPr lang="uk-UA" sz="2000" dirty="0"/>
              <a:t>ми </a:t>
            </a:r>
            <a:r>
              <a:rPr lang="uk-UA" sz="2000" dirty="0" smtClean="0"/>
              <a:t>використали </a:t>
            </a:r>
            <a:r>
              <a:rPr lang="uk-UA" sz="2000" dirty="0"/>
              <a:t>елемент </a:t>
            </a:r>
            <a:r>
              <a:rPr lang="uk-UA" sz="2000" dirty="0">
                <a:solidFill>
                  <a:srgbClr val="FF0000"/>
                </a:solidFill>
              </a:rPr>
              <a:t>&lt;</a:t>
            </a:r>
            <a:r>
              <a:rPr lang="uk-UA" sz="2000" dirty="0" err="1">
                <a:solidFill>
                  <a:srgbClr val="FF0000"/>
                </a:solidFill>
              </a:rPr>
              <a:t>article</a:t>
            </a:r>
            <a:r>
              <a:rPr lang="uk-UA" sz="2000" dirty="0">
                <a:solidFill>
                  <a:srgbClr val="FF0000"/>
                </a:solidFill>
              </a:rPr>
              <a:t>&gt;</a:t>
            </a:r>
            <a:r>
              <a:rPr lang="uk-UA" sz="2000" dirty="0"/>
              <a:t>, який міститься в батьку </a:t>
            </a:r>
            <a:r>
              <a:rPr lang="uk-UA" sz="2000" dirty="0">
                <a:solidFill>
                  <a:srgbClr val="FF0000"/>
                </a:solidFill>
              </a:rPr>
              <a:t>&lt;</a:t>
            </a:r>
            <a:r>
              <a:rPr lang="uk-UA" sz="2000" dirty="0" err="1">
                <a:solidFill>
                  <a:srgbClr val="FF0000"/>
                </a:solidFill>
              </a:rPr>
              <a:t>body</a:t>
            </a:r>
            <a:r>
              <a:rPr lang="uk-UA" sz="2000" dirty="0">
                <a:solidFill>
                  <a:srgbClr val="FF0000"/>
                </a:solidFill>
              </a:rPr>
              <a:t>&gt;</a:t>
            </a:r>
            <a:r>
              <a:rPr lang="uk-UA" sz="2000" dirty="0"/>
              <a:t>. </a:t>
            </a:r>
            <a:endParaRPr lang="uk-UA" sz="2000" dirty="0" smtClean="0"/>
          </a:p>
          <a:p>
            <a:endParaRPr lang="uk-UA" sz="2000" dirty="0"/>
          </a:p>
          <a:p>
            <a:r>
              <a:rPr lang="uk-UA" sz="2000" dirty="0" smtClean="0"/>
              <a:t>Статті </a:t>
            </a:r>
            <a:r>
              <a:rPr lang="uk-UA" sz="2000" dirty="0"/>
              <a:t>складаються з заголовка і </a:t>
            </a:r>
            <a:r>
              <a:rPr lang="uk-UA" sz="2000" dirty="0" smtClean="0"/>
              <a:t>вмісту</a:t>
            </a:r>
            <a:r>
              <a:rPr lang="uk-UA" sz="2000" dirty="0"/>
              <a:t>, так що </a:t>
            </a:r>
            <a:r>
              <a:rPr lang="uk-UA" sz="2000" dirty="0" smtClean="0"/>
              <a:t>всі теги, які представляють </a:t>
            </a:r>
            <a:r>
              <a:rPr lang="uk-UA" sz="2000" dirty="0"/>
              <a:t>заголовок і </a:t>
            </a:r>
            <a:r>
              <a:rPr lang="uk-UA" sz="2000" dirty="0" smtClean="0"/>
              <a:t>абзаци </a:t>
            </a:r>
            <a:r>
              <a:rPr lang="uk-UA" sz="2000" dirty="0"/>
              <a:t>будуть дочірніми </a:t>
            </a:r>
            <a:r>
              <a:rPr lang="uk-UA" sz="2000" dirty="0">
                <a:solidFill>
                  <a:srgbClr val="FF0000"/>
                </a:solidFill>
              </a:rPr>
              <a:t>&lt;</a:t>
            </a:r>
            <a:r>
              <a:rPr lang="uk-UA" sz="2000" dirty="0" err="1">
                <a:solidFill>
                  <a:srgbClr val="FF0000"/>
                </a:solidFill>
              </a:rPr>
              <a:t>article</a:t>
            </a:r>
            <a:r>
              <a:rPr lang="uk-UA" sz="2000" dirty="0">
                <a:solidFill>
                  <a:srgbClr val="FF0000"/>
                </a:solidFill>
              </a:rPr>
              <a:t>&gt;</a:t>
            </a:r>
            <a:r>
              <a:rPr lang="uk-UA" sz="2000" dirty="0"/>
              <a:t>.</a:t>
            </a:r>
          </a:p>
        </p:txBody>
      </p:sp>
    </p:spTree>
    <p:extLst>
      <p:ext uri="{BB962C8B-B14F-4D97-AF65-F5344CB8AC3E}">
        <p14:creationId xmlns:p14="http://schemas.microsoft.com/office/powerpoint/2010/main" val="206624384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0" y="1"/>
            <a:ext cx="9144000" cy="548679"/>
          </a:xfrm>
        </p:spPr>
        <p:txBody>
          <a:bodyPr>
            <a:normAutofit fontScale="90000"/>
          </a:bodyPr>
          <a:lstStyle/>
          <a:p>
            <a:r>
              <a:rPr lang="en-US" b="1" dirty="0" smtClean="0"/>
              <a:t>HTML5&amp;CSS3</a:t>
            </a:r>
            <a:endParaRPr lang="uk-UA" b="1" dirty="0"/>
          </a:p>
        </p:txBody>
      </p:sp>
      <p:sp>
        <p:nvSpPr>
          <p:cNvPr id="3" name="Прямоугольник 2"/>
          <p:cNvSpPr/>
          <p:nvPr/>
        </p:nvSpPr>
        <p:spPr>
          <a:xfrm>
            <a:off x="234396" y="548680"/>
            <a:ext cx="8568952" cy="2585323"/>
          </a:xfrm>
          <a:prstGeom prst="rect">
            <a:avLst/>
          </a:prstGeom>
        </p:spPr>
        <p:txBody>
          <a:bodyPr wrap="square">
            <a:spAutoFit/>
          </a:bodyPr>
          <a:lstStyle/>
          <a:p>
            <a:r>
              <a:rPr lang="uk-UA" dirty="0"/>
              <a:t>Додатково до нашого списку елементів, який ми використовували до сих пір, додасться тег </a:t>
            </a:r>
            <a:r>
              <a:rPr lang="uk-UA" dirty="0">
                <a:solidFill>
                  <a:srgbClr val="FF0000"/>
                </a:solidFill>
              </a:rPr>
              <a:t>&lt;</a:t>
            </a:r>
            <a:r>
              <a:rPr lang="uk-UA" dirty="0" err="1">
                <a:solidFill>
                  <a:srgbClr val="FF0000"/>
                </a:solidFill>
              </a:rPr>
              <a:t>header</a:t>
            </a:r>
            <a:r>
              <a:rPr lang="uk-UA" dirty="0">
                <a:solidFill>
                  <a:srgbClr val="FF0000"/>
                </a:solidFill>
              </a:rPr>
              <a:t>&gt;</a:t>
            </a:r>
            <a:r>
              <a:rPr lang="uk-UA" dirty="0"/>
              <a:t> - елемент, який маркує заголовки.</a:t>
            </a:r>
            <a:br>
              <a:rPr lang="uk-UA" dirty="0"/>
            </a:br>
            <a:r>
              <a:rPr lang="uk-UA" dirty="0"/>
              <a:t/>
            </a:r>
            <a:br>
              <a:rPr lang="uk-UA" dirty="0"/>
            </a:br>
            <a:r>
              <a:rPr lang="uk-UA" dirty="0"/>
              <a:t>Ми можемо додати </a:t>
            </a:r>
            <a:r>
              <a:rPr lang="uk-UA" dirty="0">
                <a:solidFill>
                  <a:srgbClr val="FF0000"/>
                </a:solidFill>
              </a:rPr>
              <a:t>&lt;</a:t>
            </a:r>
            <a:r>
              <a:rPr lang="uk-UA" dirty="0" err="1">
                <a:solidFill>
                  <a:srgbClr val="FF0000"/>
                </a:solidFill>
              </a:rPr>
              <a:t>header</a:t>
            </a:r>
            <a:r>
              <a:rPr lang="uk-UA" dirty="0">
                <a:solidFill>
                  <a:srgbClr val="FF0000"/>
                </a:solidFill>
              </a:rPr>
              <a:t>&gt;</a:t>
            </a:r>
            <a:r>
              <a:rPr lang="uk-UA" dirty="0"/>
              <a:t> як дочірній в </a:t>
            </a:r>
            <a:r>
              <a:rPr lang="uk-UA" dirty="0">
                <a:solidFill>
                  <a:srgbClr val="FF0000"/>
                </a:solidFill>
              </a:rPr>
              <a:t>&lt;</a:t>
            </a:r>
            <a:r>
              <a:rPr lang="uk-UA" dirty="0" err="1">
                <a:solidFill>
                  <a:srgbClr val="FF0000"/>
                </a:solidFill>
              </a:rPr>
              <a:t>article</a:t>
            </a:r>
            <a:r>
              <a:rPr lang="uk-UA" dirty="0">
                <a:solidFill>
                  <a:srgbClr val="FF0000"/>
                </a:solidFill>
              </a:rPr>
              <a:t>&gt;</a:t>
            </a:r>
            <a:r>
              <a:rPr lang="uk-UA" dirty="0"/>
              <a:t>. </a:t>
            </a:r>
            <a:endParaRPr lang="uk-UA" dirty="0" smtClean="0"/>
          </a:p>
          <a:p>
            <a:r>
              <a:rPr lang="uk-UA" dirty="0" smtClean="0"/>
              <a:t>В </a:t>
            </a:r>
            <a:r>
              <a:rPr lang="uk-UA" dirty="0"/>
              <a:t>міру просування по коду зверху вниз (з точки зору значущості), зауважте, що ми також зрушуємося глибше вправо, тим самим показуючи, що елемент в ієрархії знаходиться нижче, ніж компонент вище. </a:t>
            </a:r>
            <a:endParaRPr lang="uk-UA" dirty="0" smtClean="0"/>
          </a:p>
          <a:p>
            <a:r>
              <a:rPr lang="uk-UA" dirty="0" smtClean="0"/>
              <a:t>В </a:t>
            </a:r>
            <a:r>
              <a:rPr lang="uk-UA" dirty="0"/>
              <a:t>наведеному </a:t>
            </a:r>
            <a:r>
              <a:rPr lang="uk-UA" dirty="0" smtClean="0"/>
              <a:t>прикладі</a:t>
            </a:r>
            <a:r>
              <a:rPr lang="uk-UA" dirty="0"/>
              <a:t>, </a:t>
            </a:r>
            <a:r>
              <a:rPr lang="uk-UA" dirty="0">
                <a:solidFill>
                  <a:srgbClr val="FF0000"/>
                </a:solidFill>
              </a:rPr>
              <a:t>&lt;</a:t>
            </a:r>
            <a:r>
              <a:rPr lang="uk-UA" dirty="0" err="1">
                <a:solidFill>
                  <a:srgbClr val="FF0000"/>
                </a:solidFill>
              </a:rPr>
              <a:t>header</a:t>
            </a:r>
            <a:r>
              <a:rPr lang="uk-UA" dirty="0">
                <a:solidFill>
                  <a:srgbClr val="FF0000"/>
                </a:solidFill>
              </a:rPr>
              <a:t>&gt;</a:t>
            </a:r>
            <a:r>
              <a:rPr lang="uk-UA" dirty="0"/>
              <a:t> знаходиться не тільки нижче </a:t>
            </a:r>
            <a:r>
              <a:rPr lang="uk-UA" dirty="0">
                <a:solidFill>
                  <a:srgbClr val="FF0000"/>
                </a:solidFill>
              </a:rPr>
              <a:t>&lt;</a:t>
            </a:r>
            <a:r>
              <a:rPr lang="uk-UA" dirty="0" err="1">
                <a:solidFill>
                  <a:srgbClr val="FF0000"/>
                </a:solidFill>
              </a:rPr>
              <a:t>article</a:t>
            </a:r>
            <a:r>
              <a:rPr lang="uk-UA" dirty="0">
                <a:solidFill>
                  <a:srgbClr val="FF0000"/>
                </a:solidFill>
              </a:rPr>
              <a:t>&gt;</a:t>
            </a:r>
            <a:r>
              <a:rPr lang="uk-UA" dirty="0"/>
              <a:t>, а й доданий з відступом, щоб показати його положення в ієрархії.</a:t>
            </a:r>
          </a:p>
        </p:txBody>
      </p:sp>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3356992"/>
            <a:ext cx="4125030" cy="24482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7268727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0" y="1"/>
            <a:ext cx="9144000" cy="548679"/>
          </a:xfrm>
        </p:spPr>
        <p:txBody>
          <a:bodyPr>
            <a:normAutofit fontScale="90000"/>
          </a:bodyPr>
          <a:lstStyle/>
          <a:p>
            <a:r>
              <a:rPr lang="en-US" b="1" dirty="0" smtClean="0"/>
              <a:t>HTML5&amp;CSS3</a:t>
            </a:r>
            <a:endParaRPr lang="uk-UA" b="1" dirty="0"/>
          </a:p>
        </p:txBody>
      </p:sp>
      <p:sp>
        <p:nvSpPr>
          <p:cNvPr id="3" name="Прямоугольник 2"/>
          <p:cNvSpPr/>
          <p:nvPr/>
        </p:nvSpPr>
        <p:spPr>
          <a:xfrm>
            <a:off x="234396" y="548680"/>
            <a:ext cx="8568952" cy="1015663"/>
          </a:xfrm>
          <a:prstGeom prst="rect">
            <a:avLst/>
          </a:prstGeom>
        </p:spPr>
        <p:txBody>
          <a:bodyPr wrap="square">
            <a:spAutoFit/>
          </a:bodyPr>
          <a:lstStyle/>
          <a:p>
            <a:r>
              <a:rPr lang="uk-UA" dirty="0"/>
              <a:t>У</a:t>
            </a:r>
            <a:r>
              <a:rPr lang="uk-UA" dirty="0" smtClean="0"/>
              <a:t> </a:t>
            </a:r>
            <a:r>
              <a:rPr lang="uk-UA" dirty="0"/>
              <a:t>нас є заголовок і автор. Ми будемо використовувати тег </a:t>
            </a:r>
            <a:r>
              <a:rPr lang="uk-UA" sz="2000" dirty="0">
                <a:solidFill>
                  <a:srgbClr val="FF0000"/>
                </a:solidFill>
              </a:rPr>
              <a:t>&lt;h1&gt; </a:t>
            </a:r>
            <a:r>
              <a:rPr lang="uk-UA" dirty="0"/>
              <a:t>для заголовка тексту, а </a:t>
            </a:r>
            <a:r>
              <a:rPr lang="uk-UA" sz="2000" dirty="0">
                <a:solidFill>
                  <a:srgbClr val="FF0000"/>
                </a:solidFill>
              </a:rPr>
              <a:t>&lt;р&gt;</a:t>
            </a:r>
            <a:r>
              <a:rPr lang="uk-UA" dirty="0"/>
              <a:t> для автора. В HTML немає конкретного </a:t>
            </a:r>
            <a:r>
              <a:rPr lang="uk-UA" dirty="0" err="1"/>
              <a:t>тега</a:t>
            </a:r>
            <a:r>
              <a:rPr lang="uk-UA" dirty="0"/>
              <a:t> для автора, так що в цьому випадку ми використовуємо </a:t>
            </a:r>
            <a:r>
              <a:rPr lang="uk-UA" sz="2000" dirty="0">
                <a:solidFill>
                  <a:srgbClr val="FF0000"/>
                </a:solidFill>
              </a:rPr>
              <a:t>&lt;р&gt;</a:t>
            </a:r>
            <a:r>
              <a:rPr lang="uk-UA" dirty="0"/>
              <a:t> в якості загального контейнера для тексту.</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5390" y="1772816"/>
            <a:ext cx="8547957" cy="21602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9320399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0" y="1"/>
            <a:ext cx="9144000" cy="548679"/>
          </a:xfrm>
        </p:spPr>
        <p:txBody>
          <a:bodyPr>
            <a:normAutofit fontScale="90000"/>
          </a:bodyPr>
          <a:lstStyle/>
          <a:p>
            <a:r>
              <a:rPr lang="en-US" b="1" dirty="0" smtClean="0"/>
              <a:t>HTML5&amp;CSS3</a:t>
            </a:r>
            <a:endParaRPr lang="uk-UA" b="1" dirty="0"/>
          </a:p>
        </p:txBody>
      </p:sp>
      <p:sp>
        <p:nvSpPr>
          <p:cNvPr id="3" name="Прямоугольник 2"/>
          <p:cNvSpPr/>
          <p:nvPr/>
        </p:nvSpPr>
        <p:spPr>
          <a:xfrm>
            <a:off x="234396" y="548680"/>
            <a:ext cx="8568952" cy="5632311"/>
          </a:xfrm>
          <a:prstGeom prst="rect">
            <a:avLst/>
          </a:prstGeom>
        </p:spPr>
        <p:txBody>
          <a:bodyPr wrap="square">
            <a:spAutoFit/>
          </a:bodyPr>
          <a:lstStyle/>
          <a:p>
            <a:r>
              <a:rPr lang="uk-UA" sz="2000" dirty="0" smtClean="0"/>
              <a:t>Слід </a:t>
            </a:r>
            <a:r>
              <a:rPr lang="uk-UA" sz="2000" dirty="0"/>
              <a:t>зазначити, що на додаток до </a:t>
            </a:r>
            <a:r>
              <a:rPr lang="uk-UA" sz="2000" dirty="0">
                <a:solidFill>
                  <a:srgbClr val="FF0000"/>
                </a:solidFill>
              </a:rPr>
              <a:t>&lt;h1&gt;</a:t>
            </a:r>
            <a:r>
              <a:rPr lang="uk-UA" sz="2000" dirty="0"/>
              <a:t>, є заголовки нижчого рівня, які виглядають так:</a:t>
            </a:r>
            <a:br>
              <a:rPr lang="uk-UA" sz="2000" dirty="0"/>
            </a:br>
            <a:r>
              <a:rPr lang="uk-UA" sz="2000" dirty="0"/>
              <a:t/>
            </a:r>
            <a:br>
              <a:rPr lang="uk-UA" sz="2000" dirty="0"/>
            </a:br>
            <a:r>
              <a:rPr lang="uk-UA" sz="2000" dirty="0"/>
              <a:t>    </a:t>
            </a:r>
            <a:r>
              <a:rPr lang="uk-UA" sz="2000" dirty="0" smtClean="0">
                <a:solidFill>
                  <a:srgbClr val="FF0000"/>
                </a:solidFill>
              </a:rPr>
              <a:t>&lt;h2&gt; … &lt;/</a:t>
            </a:r>
            <a:r>
              <a:rPr lang="uk-UA" sz="2000" dirty="0" err="1" smtClean="0">
                <a:solidFill>
                  <a:srgbClr val="FF0000"/>
                </a:solidFill>
              </a:rPr>
              <a:t>h2</a:t>
            </a:r>
            <a:r>
              <a:rPr lang="uk-UA" sz="2000" dirty="0" smtClean="0">
                <a:solidFill>
                  <a:srgbClr val="FF0000"/>
                </a:solidFill>
              </a:rPr>
              <a:t>&gt;</a:t>
            </a:r>
            <a:br>
              <a:rPr lang="uk-UA" sz="2000" dirty="0" smtClean="0">
                <a:solidFill>
                  <a:srgbClr val="FF0000"/>
                </a:solidFill>
              </a:rPr>
            </a:br>
            <a:r>
              <a:rPr lang="uk-UA" sz="2000" dirty="0" smtClean="0">
                <a:solidFill>
                  <a:srgbClr val="FF0000"/>
                </a:solidFill>
              </a:rPr>
              <a:t>    &lt;h3&gt;</a:t>
            </a:r>
            <a:r>
              <a:rPr lang="uk-UA" sz="2000" dirty="0">
                <a:solidFill>
                  <a:srgbClr val="FF0000"/>
                </a:solidFill>
              </a:rPr>
              <a:t> </a:t>
            </a:r>
            <a:r>
              <a:rPr lang="uk-UA" sz="2000" dirty="0" smtClean="0">
                <a:solidFill>
                  <a:srgbClr val="FF0000"/>
                </a:solidFill>
              </a:rPr>
              <a:t>… &lt;/</a:t>
            </a:r>
            <a:r>
              <a:rPr lang="uk-UA" sz="2000" dirty="0" err="1" smtClean="0">
                <a:solidFill>
                  <a:srgbClr val="FF0000"/>
                </a:solidFill>
              </a:rPr>
              <a:t>h3</a:t>
            </a:r>
            <a:r>
              <a:rPr lang="uk-UA" sz="2000" dirty="0">
                <a:solidFill>
                  <a:srgbClr val="FF0000"/>
                </a:solidFill>
              </a:rPr>
              <a:t>&gt;</a:t>
            </a:r>
            <a:r>
              <a:rPr lang="uk-UA" sz="2000" dirty="0" smtClean="0">
                <a:solidFill>
                  <a:srgbClr val="FF0000"/>
                </a:solidFill>
              </a:rPr>
              <a:t/>
            </a:r>
            <a:br>
              <a:rPr lang="uk-UA" sz="2000" dirty="0" smtClean="0">
                <a:solidFill>
                  <a:srgbClr val="FF0000"/>
                </a:solidFill>
              </a:rPr>
            </a:br>
            <a:r>
              <a:rPr lang="uk-UA" sz="2000" dirty="0" smtClean="0">
                <a:solidFill>
                  <a:srgbClr val="FF0000"/>
                </a:solidFill>
              </a:rPr>
              <a:t>    &lt;h4&gt;</a:t>
            </a:r>
            <a:r>
              <a:rPr lang="uk-UA" sz="2000" dirty="0">
                <a:solidFill>
                  <a:srgbClr val="FF0000"/>
                </a:solidFill>
              </a:rPr>
              <a:t> </a:t>
            </a:r>
            <a:r>
              <a:rPr lang="uk-UA" sz="2000" dirty="0" smtClean="0">
                <a:solidFill>
                  <a:srgbClr val="FF0000"/>
                </a:solidFill>
              </a:rPr>
              <a:t>… &lt;/</a:t>
            </a:r>
            <a:r>
              <a:rPr lang="uk-UA" sz="2000" dirty="0" err="1" smtClean="0">
                <a:solidFill>
                  <a:srgbClr val="FF0000"/>
                </a:solidFill>
              </a:rPr>
              <a:t>h4</a:t>
            </a:r>
            <a:r>
              <a:rPr lang="uk-UA" sz="2000" dirty="0">
                <a:solidFill>
                  <a:srgbClr val="FF0000"/>
                </a:solidFill>
              </a:rPr>
              <a:t>&gt;</a:t>
            </a:r>
            <a:r>
              <a:rPr lang="uk-UA" sz="2000" dirty="0" smtClean="0">
                <a:solidFill>
                  <a:srgbClr val="FF0000"/>
                </a:solidFill>
              </a:rPr>
              <a:t/>
            </a:r>
            <a:br>
              <a:rPr lang="uk-UA" sz="2000" dirty="0" smtClean="0">
                <a:solidFill>
                  <a:srgbClr val="FF0000"/>
                </a:solidFill>
              </a:rPr>
            </a:br>
            <a:r>
              <a:rPr lang="uk-UA" sz="2000" dirty="0" smtClean="0">
                <a:solidFill>
                  <a:srgbClr val="FF0000"/>
                </a:solidFill>
              </a:rPr>
              <a:t>    &lt;h5&gt;</a:t>
            </a:r>
            <a:r>
              <a:rPr lang="uk-UA" sz="2000" dirty="0">
                <a:solidFill>
                  <a:srgbClr val="FF0000"/>
                </a:solidFill>
              </a:rPr>
              <a:t> </a:t>
            </a:r>
            <a:r>
              <a:rPr lang="uk-UA" sz="2000" dirty="0" smtClean="0">
                <a:solidFill>
                  <a:srgbClr val="FF0000"/>
                </a:solidFill>
              </a:rPr>
              <a:t>… &lt;/</a:t>
            </a:r>
            <a:r>
              <a:rPr lang="uk-UA" sz="2000" dirty="0" err="1" smtClean="0">
                <a:solidFill>
                  <a:srgbClr val="FF0000"/>
                </a:solidFill>
              </a:rPr>
              <a:t>h5</a:t>
            </a:r>
            <a:r>
              <a:rPr lang="uk-UA" sz="2000" dirty="0">
                <a:solidFill>
                  <a:srgbClr val="FF0000"/>
                </a:solidFill>
              </a:rPr>
              <a:t>&gt;</a:t>
            </a:r>
            <a:r>
              <a:rPr lang="uk-UA" sz="2000" dirty="0" smtClean="0">
                <a:solidFill>
                  <a:srgbClr val="FF0000"/>
                </a:solidFill>
              </a:rPr>
              <a:t/>
            </a:r>
            <a:br>
              <a:rPr lang="uk-UA" sz="2000" dirty="0" smtClean="0">
                <a:solidFill>
                  <a:srgbClr val="FF0000"/>
                </a:solidFill>
              </a:rPr>
            </a:br>
            <a:r>
              <a:rPr lang="uk-UA" sz="2000" dirty="0" smtClean="0">
                <a:solidFill>
                  <a:srgbClr val="FF0000"/>
                </a:solidFill>
              </a:rPr>
              <a:t>    &lt;h6&gt;</a:t>
            </a:r>
            <a:r>
              <a:rPr lang="uk-UA" sz="2000" dirty="0">
                <a:solidFill>
                  <a:srgbClr val="FF0000"/>
                </a:solidFill>
              </a:rPr>
              <a:t> </a:t>
            </a:r>
            <a:r>
              <a:rPr lang="uk-UA" sz="2000" dirty="0" smtClean="0">
                <a:solidFill>
                  <a:srgbClr val="FF0000"/>
                </a:solidFill>
              </a:rPr>
              <a:t>… &lt;/</a:t>
            </a:r>
            <a:r>
              <a:rPr lang="uk-UA" sz="2000" dirty="0" err="1" smtClean="0">
                <a:solidFill>
                  <a:srgbClr val="FF0000"/>
                </a:solidFill>
              </a:rPr>
              <a:t>h6</a:t>
            </a:r>
            <a:r>
              <a:rPr lang="uk-UA" sz="2000" dirty="0">
                <a:solidFill>
                  <a:srgbClr val="FF0000"/>
                </a:solidFill>
              </a:rPr>
              <a:t>&gt;</a:t>
            </a:r>
            <a:r>
              <a:rPr lang="uk-UA" sz="2000" dirty="0" smtClean="0">
                <a:solidFill>
                  <a:srgbClr val="FF0000"/>
                </a:solidFill>
              </a:rPr>
              <a:t/>
            </a:r>
            <a:br>
              <a:rPr lang="uk-UA" sz="2000" dirty="0" smtClean="0">
                <a:solidFill>
                  <a:srgbClr val="FF0000"/>
                </a:solidFill>
              </a:rPr>
            </a:br>
            <a:r>
              <a:rPr lang="uk-UA" sz="2000" dirty="0"/>
              <a:t/>
            </a:r>
            <a:br>
              <a:rPr lang="uk-UA" sz="2000" dirty="0"/>
            </a:br>
            <a:r>
              <a:rPr lang="uk-UA" sz="2000" dirty="0"/>
              <a:t>Ці елементи допомагають відображати логічну структуру заголовків і підзаголовків. Наприклад, якби ми писали в книжковому форматі, то заголовок б містився в елементі </a:t>
            </a:r>
            <a:r>
              <a:rPr lang="uk-UA" sz="2000" dirty="0">
                <a:solidFill>
                  <a:srgbClr val="FF0000"/>
                </a:solidFill>
              </a:rPr>
              <a:t>&lt;h1&gt;</a:t>
            </a:r>
            <a:r>
              <a:rPr lang="uk-UA" sz="2000" dirty="0"/>
              <a:t>. Потім, назви глав будуть позначені через </a:t>
            </a:r>
            <a:r>
              <a:rPr lang="uk-UA" sz="2000" dirty="0">
                <a:solidFill>
                  <a:srgbClr val="FF0000"/>
                </a:solidFill>
              </a:rPr>
              <a:t>&lt;h2&gt;</a:t>
            </a:r>
            <a:r>
              <a:rPr lang="uk-UA" sz="2000" dirty="0"/>
              <a:t>, а підрозділи через </a:t>
            </a:r>
            <a:r>
              <a:rPr lang="uk-UA" sz="2000" dirty="0">
                <a:solidFill>
                  <a:srgbClr val="FF0000"/>
                </a:solidFill>
              </a:rPr>
              <a:t>&lt;h3&gt;</a:t>
            </a:r>
            <a:r>
              <a:rPr lang="uk-UA" sz="2000" dirty="0"/>
              <a:t>.</a:t>
            </a:r>
            <a:br>
              <a:rPr lang="uk-UA" sz="2000" dirty="0"/>
            </a:br>
            <a:r>
              <a:rPr lang="uk-UA" sz="2000" dirty="0"/>
              <a:t/>
            </a:r>
            <a:br>
              <a:rPr lang="uk-UA" sz="2000" dirty="0"/>
            </a:br>
            <a:r>
              <a:rPr lang="uk-UA" sz="2000" dirty="0"/>
              <a:t>Зверніть увагу, що ви не повинні просто позначити заголовок як </a:t>
            </a:r>
            <a:r>
              <a:rPr lang="uk-UA" sz="2000" dirty="0">
                <a:solidFill>
                  <a:srgbClr val="FF0000"/>
                </a:solidFill>
              </a:rPr>
              <a:t>&lt;h4&gt; </a:t>
            </a:r>
            <a:r>
              <a:rPr lang="uk-UA" sz="2000" dirty="0"/>
              <a:t>за примхою. Заголовки повинні бути вкладені в заголовки пріоритетом вище, так що якщо у вас є &lt;h4&gt;, то &lt;h3&gt; повинен зустрічатися перед ним, а &lt;h2&gt; повинен зустрічатися ще раніше і так далі.</a:t>
            </a:r>
          </a:p>
        </p:txBody>
      </p:sp>
    </p:spTree>
    <p:extLst>
      <p:ext uri="{BB962C8B-B14F-4D97-AF65-F5344CB8AC3E}">
        <p14:creationId xmlns:p14="http://schemas.microsoft.com/office/powerpoint/2010/main" val="81371794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0" y="1"/>
            <a:ext cx="9144000" cy="548679"/>
          </a:xfrm>
        </p:spPr>
        <p:txBody>
          <a:bodyPr>
            <a:normAutofit fontScale="90000"/>
          </a:bodyPr>
          <a:lstStyle/>
          <a:p>
            <a:r>
              <a:rPr lang="en-US" b="1" dirty="0" smtClean="0"/>
              <a:t>HTML5&amp;CSS3</a:t>
            </a:r>
            <a:endParaRPr lang="uk-UA" b="1" dirty="0"/>
          </a:p>
        </p:txBody>
      </p:sp>
      <p:sp>
        <p:nvSpPr>
          <p:cNvPr id="3" name="Прямоугольник 2"/>
          <p:cNvSpPr/>
          <p:nvPr/>
        </p:nvSpPr>
        <p:spPr>
          <a:xfrm>
            <a:off x="234396" y="548680"/>
            <a:ext cx="8568952" cy="1323439"/>
          </a:xfrm>
          <a:prstGeom prst="rect">
            <a:avLst/>
          </a:prstGeom>
        </p:spPr>
        <p:txBody>
          <a:bodyPr wrap="square">
            <a:spAutoFit/>
          </a:bodyPr>
          <a:lstStyle/>
          <a:p>
            <a:r>
              <a:rPr lang="uk-UA" sz="2000" dirty="0"/>
              <a:t>Тепер перейдемо до </a:t>
            </a:r>
            <a:r>
              <a:rPr lang="uk-UA" sz="2000" dirty="0" smtClean="0"/>
              <a:t>верстки </a:t>
            </a:r>
            <a:r>
              <a:rPr lang="uk-UA" sz="2000" dirty="0"/>
              <a:t>першого абзацу тексту. </a:t>
            </a:r>
            <a:endParaRPr lang="uk-UA" sz="2000" dirty="0" smtClean="0"/>
          </a:p>
          <a:p>
            <a:r>
              <a:rPr lang="uk-UA" sz="2000" dirty="0" smtClean="0"/>
              <a:t>Ми </a:t>
            </a:r>
            <a:r>
              <a:rPr lang="uk-UA" sz="2000" dirty="0"/>
              <a:t>хочемо уникнути вкладення абзацу в </a:t>
            </a:r>
            <a:r>
              <a:rPr lang="uk-UA" sz="2000" dirty="0">
                <a:solidFill>
                  <a:srgbClr val="FF0000"/>
                </a:solidFill>
              </a:rPr>
              <a:t>&lt;</a:t>
            </a:r>
            <a:r>
              <a:rPr lang="uk-UA" sz="2000" dirty="0" err="1">
                <a:solidFill>
                  <a:srgbClr val="FF0000"/>
                </a:solidFill>
              </a:rPr>
              <a:t>header</a:t>
            </a:r>
            <a:r>
              <a:rPr lang="uk-UA" sz="2000" dirty="0">
                <a:solidFill>
                  <a:srgbClr val="FF0000"/>
                </a:solidFill>
              </a:rPr>
              <a:t>&gt;</a:t>
            </a:r>
            <a:r>
              <a:rPr lang="uk-UA" sz="2000" dirty="0"/>
              <a:t>. Це має сенс, тому що абзац повинен бути частиною </a:t>
            </a:r>
            <a:r>
              <a:rPr lang="uk-UA" sz="2000" dirty="0">
                <a:solidFill>
                  <a:srgbClr val="FF0000"/>
                </a:solidFill>
              </a:rPr>
              <a:t>&lt;</a:t>
            </a:r>
            <a:r>
              <a:rPr lang="uk-UA" sz="2000" dirty="0" err="1">
                <a:solidFill>
                  <a:srgbClr val="FF0000"/>
                </a:solidFill>
              </a:rPr>
              <a:t>article</a:t>
            </a:r>
            <a:r>
              <a:rPr lang="uk-UA" sz="2000" dirty="0">
                <a:solidFill>
                  <a:srgbClr val="FF0000"/>
                </a:solidFill>
              </a:rPr>
              <a:t>&gt;</a:t>
            </a:r>
            <a:r>
              <a:rPr lang="uk-UA" sz="2000" dirty="0"/>
              <a:t>. Таким чином, ми додаємо перший </a:t>
            </a:r>
            <a:r>
              <a:rPr lang="uk-UA" sz="2000" dirty="0">
                <a:solidFill>
                  <a:srgbClr val="FF0000"/>
                </a:solidFill>
              </a:rPr>
              <a:t>&lt;p&gt;</a:t>
            </a:r>
            <a:r>
              <a:rPr lang="uk-UA" sz="2000" dirty="0"/>
              <a:t> в </a:t>
            </a:r>
            <a:r>
              <a:rPr lang="uk-UA" sz="2000" dirty="0">
                <a:solidFill>
                  <a:srgbClr val="FF0000"/>
                </a:solidFill>
              </a:rPr>
              <a:t>&lt;</a:t>
            </a:r>
            <a:r>
              <a:rPr lang="uk-UA" sz="2000" dirty="0" err="1">
                <a:solidFill>
                  <a:srgbClr val="FF0000"/>
                </a:solidFill>
              </a:rPr>
              <a:t>article</a:t>
            </a:r>
            <a:r>
              <a:rPr lang="uk-UA" sz="2000" dirty="0">
                <a:solidFill>
                  <a:srgbClr val="FF0000"/>
                </a:solidFill>
              </a:rPr>
              <a:t>&gt;</a:t>
            </a:r>
            <a:r>
              <a:rPr lang="uk-UA" sz="2000" dirty="0"/>
              <a:t> з тим же пріоритетом що і </a:t>
            </a:r>
            <a:r>
              <a:rPr lang="uk-UA" sz="2000" dirty="0">
                <a:solidFill>
                  <a:srgbClr val="FF0000"/>
                </a:solidFill>
              </a:rPr>
              <a:t>&lt;</a:t>
            </a:r>
            <a:r>
              <a:rPr lang="uk-UA" sz="2000" dirty="0" err="1">
                <a:solidFill>
                  <a:srgbClr val="FF0000"/>
                </a:solidFill>
              </a:rPr>
              <a:t>header</a:t>
            </a:r>
            <a:r>
              <a:rPr lang="uk-UA" sz="2000" dirty="0">
                <a:solidFill>
                  <a:srgbClr val="FF0000"/>
                </a:solidFill>
              </a:rPr>
              <a:t>&gt;</a:t>
            </a:r>
            <a:r>
              <a:rPr lang="uk-UA" sz="2000" dirty="0"/>
              <a:t>, але під ним.</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576" y="2060848"/>
            <a:ext cx="7309334" cy="24482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04023179"/>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0" y="1"/>
            <a:ext cx="9144000" cy="548679"/>
          </a:xfrm>
        </p:spPr>
        <p:txBody>
          <a:bodyPr>
            <a:normAutofit fontScale="90000"/>
          </a:bodyPr>
          <a:lstStyle/>
          <a:p>
            <a:r>
              <a:rPr lang="en-US" b="1" dirty="0" smtClean="0"/>
              <a:t>HTML5&amp;CSS3</a:t>
            </a:r>
            <a:endParaRPr lang="uk-UA" b="1" dirty="0"/>
          </a:p>
        </p:txBody>
      </p:sp>
      <p:sp>
        <p:nvSpPr>
          <p:cNvPr id="3" name="Прямоугольник 2"/>
          <p:cNvSpPr/>
          <p:nvPr/>
        </p:nvSpPr>
        <p:spPr>
          <a:xfrm>
            <a:off x="234396" y="548680"/>
            <a:ext cx="8568952" cy="1938992"/>
          </a:xfrm>
          <a:prstGeom prst="rect">
            <a:avLst/>
          </a:prstGeom>
        </p:spPr>
        <p:txBody>
          <a:bodyPr wrap="square">
            <a:spAutoFit/>
          </a:bodyPr>
          <a:lstStyle/>
          <a:p>
            <a:r>
              <a:rPr lang="uk-UA" sz="2000" dirty="0"/>
              <a:t>Далі ми додаємо фото плюс опис. </a:t>
            </a:r>
            <a:endParaRPr lang="uk-UA" sz="2000" dirty="0" smtClean="0"/>
          </a:p>
          <a:p>
            <a:r>
              <a:rPr lang="uk-UA" sz="2000" dirty="0" smtClean="0"/>
              <a:t>Для </a:t>
            </a:r>
            <a:r>
              <a:rPr lang="uk-UA" sz="2000" dirty="0"/>
              <a:t>цього типу контенту, який пов'язаний з усім документом </a:t>
            </a:r>
            <a:r>
              <a:rPr lang="uk-UA" sz="2000" dirty="0" err="1" smtClean="0"/>
              <a:t>вцілому</a:t>
            </a:r>
            <a:r>
              <a:rPr lang="uk-UA" sz="2000" dirty="0"/>
              <a:t>, на кшталт фотографій, графіків або карт, ми будемо використовувати тег </a:t>
            </a:r>
            <a:r>
              <a:rPr lang="uk-UA" sz="2000" dirty="0">
                <a:solidFill>
                  <a:srgbClr val="FF0000"/>
                </a:solidFill>
              </a:rPr>
              <a:t>&lt;</a:t>
            </a:r>
            <a:r>
              <a:rPr lang="uk-UA" sz="2000" dirty="0" err="1">
                <a:solidFill>
                  <a:srgbClr val="FF0000"/>
                </a:solidFill>
              </a:rPr>
              <a:t>figure</a:t>
            </a:r>
            <a:r>
              <a:rPr lang="uk-UA" sz="2000" dirty="0">
                <a:solidFill>
                  <a:srgbClr val="FF0000"/>
                </a:solidFill>
              </a:rPr>
              <a:t>&gt;</a:t>
            </a:r>
            <a:r>
              <a:rPr lang="uk-UA" sz="2000" dirty="0"/>
              <a:t>. Слід зазначити, що умови використання </a:t>
            </a:r>
            <a:r>
              <a:rPr lang="uk-UA" sz="2000" dirty="0">
                <a:solidFill>
                  <a:srgbClr val="FF0000"/>
                </a:solidFill>
              </a:rPr>
              <a:t>&lt;</a:t>
            </a:r>
            <a:r>
              <a:rPr lang="uk-UA" sz="2000" dirty="0" err="1">
                <a:solidFill>
                  <a:srgbClr val="FF0000"/>
                </a:solidFill>
              </a:rPr>
              <a:t>figure</a:t>
            </a:r>
            <a:r>
              <a:rPr lang="uk-UA" sz="2000" dirty="0">
                <a:solidFill>
                  <a:srgbClr val="FF0000"/>
                </a:solidFill>
              </a:rPr>
              <a:t>&gt;</a:t>
            </a:r>
            <a:r>
              <a:rPr lang="uk-UA" sz="2000" dirty="0"/>
              <a:t> </a:t>
            </a:r>
            <a:r>
              <a:rPr lang="uk-UA" sz="2000" dirty="0" smtClean="0"/>
              <a:t>важливі </a:t>
            </a:r>
            <a:r>
              <a:rPr lang="uk-UA" sz="2000" dirty="0"/>
              <a:t>в тому сенсі, що ви можете використовувати додатковий елемент </a:t>
            </a:r>
            <a:r>
              <a:rPr lang="uk-UA" sz="2000" dirty="0">
                <a:solidFill>
                  <a:srgbClr val="FF0000"/>
                </a:solidFill>
              </a:rPr>
              <a:t>&lt;</a:t>
            </a:r>
            <a:r>
              <a:rPr lang="uk-UA" sz="2000" dirty="0" err="1">
                <a:solidFill>
                  <a:srgbClr val="FF0000"/>
                </a:solidFill>
              </a:rPr>
              <a:t>figcaption</a:t>
            </a:r>
            <a:r>
              <a:rPr lang="uk-UA" sz="2000" dirty="0">
                <a:solidFill>
                  <a:srgbClr val="FF0000"/>
                </a:solidFill>
              </a:rPr>
              <a:t>&gt;</a:t>
            </a:r>
            <a:r>
              <a:rPr lang="uk-UA" sz="2000" dirty="0"/>
              <a:t>, який додає опис під зображенням.</a:t>
            </a: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9049" y="2564904"/>
            <a:ext cx="8239645" cy="1038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1570436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0" y="1"/>
            <a:ext cx="9144000" cy="548679"/>
          </a:xfrm>
        </p:spPr>
        <p:txBody>
          <a:bodyPr>
            <a:normAutofit fontScale="90000"/>
          </a:bodyPr>
          <a:lstStyle/>
          <a:p>
            <a:r>
              <a:rPr lang="en-US" b="1" dirty="0" smtClean="0"/>
              <a:t>HTML5&amp;CSS3</a:t>
            </a:r>
            <a:endParaRPr lang="uk-UA" b="1" dirty="0"/>
          </a:p>
        </p:txBody>
      </p:sp>
      <p:sp>
        <p:nvSpPr>
          <p:cNvPr id="3" name="Прямоугольник 2"/>
          <p:cNvSpPr/>
          <p:nvPr/>
        </p:nvSpPr>
        <p:spPr>
          <a:xfrm>
            <a:off x="234396" y="548680"/>
            <a:ext cx="8568952" cy="2585323"/>
          </a:xfrm>
          <a:prstGeom prst="rect">
            <a:avLst/>
          </a:prstGeom>
        </p:spPr>
        <p:txBody>
          <a:bodyPr wrap="square">
            <a:spAutoFit/>
          </a:bodyPr>
          <a:lstStyle/>
          <a:p>
            <a:r>
              <a:rPr lang="uk-UA" dirty="0"/>
              <a:t>Після доданого зображення у нас є ще один абзац, який треба вставити в статтю. </a:t>
            </a:r>
            <a:endParaRPr lang="uk-UA" dirty="0" smtClean="0"/>
          </a:p>
          <a:p>
            <a:r>
              <a:rPr lang="uk-UA" dirty="0" smtClean="0"/>
              <a:t>Зверніть </a:t>
            </a:r>
            <a:r>
              <a:rPr lang="uk-UA" dirty="0"/>
              <a:t>увагу, що цей абзац містить цитату, </a:t>
            </a:r>
            <a:r>
              <a:rPr lang="uk-UA" dirty="0" smtClean="0"/>
              <a:t>«</a:t>
            </a:r>
            <a:r>
              <a:rPr lang="en-US" dirty="0">
                <a:solidFill>
                  <a:srgbClr val="FF0000"/>
                </a:solidFill>
              </a:rPr>
              <a:t>I will probably have a song about HTML on my next album.</a:t>
            </a:r>
            <a:r>
              <a:rPr lang="uk-UA" dirty="0" smtClean="0"/>
              <a:t>». </a:t>
            </a:r>
            <a:r>
              <a:rPr lang="uk-UA" dirty="0"/>
              <a:t>Ми можемо </a:t>
            </a:r>
            <a:r>
              <a:rPr lang="uk-UA" dirty="0" smtClean="0"/>
              <a:t>вказати </a:t>
            </a:r>
            <a:r>
              <a:rPr lang="uk-UA" dirty="0"/>
              <a:t>цю цитату так, що наш код буде мати велике </a:t>
            </a:r>
            <a:r>
              <a:rPr lang="uk-UA" dirty="0" smtClean="0"/>
              <a:t>смислову </a:t>
            </a:r>
            <a:r>
              <a:rPr lang="uk-UA" dirty="0"/>
              <a:t>цінність. Можливо в майбутньому хтось стане шукати цитати </a:t>
            </a:r>
            <a:r>
              <a:rPr lang="uk-UA" dirty="0" err="1"/>
              <a:t>Джастіна</a:t>
            </a:r>
            <a:r>
              <a:rPr lang="uk-UA" dirty="0"/>
              <a:t> </a:t>
            </a:r>
            <a:r>
              <a:rPr lang="uk-UA" dirty="0" err="1"/>
              <a:t>Бівера</a:t>
            </a:r>
            <a:r>
              <a:rPr lang="uk-UA" dirty="0"/>
              <a:t> і це маркування допоможе їм знайти цитату швидше. В іншому випадку пошукові системи завжди будуть мати справу з одним величезним шматком тексту.</a:t>
            </a:r>
            <a:br>
              <a:rPr lang="uk-UA" dirty="0"/>
            </a:br>
            <a:r>
              <a:rPr lang="uk-UA" dirty="0"/>
              <a:t/>
            </a:r>
            <a:br>
              <a:rPr lang="uk-UA" dirty="0"/>
            </a:br>
            <a:r>
              <a:rPr lang="uk-UA" dirty="0"/>
              <a:t>Для вказівки що частина тексту є цитатою </a:t>
            </a:r>
            <a:r>
              <a:rPr lang="uk-UA" dirty="0" smtClean="0"/>
              <a:t>використовується </a:t>
            </a:r>
            <a:r>
              <a:rPr lang="uk-UA" dirty="0"/>
              <a:t>тег </a:t>
            </a:r>
            <a:r>
              <a:rPr lang="uk-UA" dirty="0">
                <a:solidFill>
                  <a:srgbClr val="FF0000"/>
                </a:solidFill>
              </a:rPr>
              <a:t>&lt;q&gt;</a:t>
            </a:r>
            <a:r>
              <a:rPr lang="uk-UA" dirty="0"/>
              <a:t> всередині нового абзацу.</a:t>
            </a: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504" y="3108425"/>
            <a:ext cx="8856984" cy="14814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93346724"/>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0" y="1"/>
            <a:ext cx="9144000" cy="548679"/>
          </a:xfrm>
        </p:spPr>
        <p:txBody>
          <a:bodyPr>
            <a:normAutofit fontScale="90000"/>
          </a:bodyPr>
          <a:lstStyle/>
          <a:p>
            <a:r>
              <a:rPr lang="en-US" b="1" dirty="0" smtClean="0"/>
              <a:t>HTML5&amp;CSS3</a:t>
            </a:r>
            <a:endParaRPr lang="uk-UA" b="1" dirty="0"/>
          </a:p>
        </p:txBody>
      </p:sp>
      <p:sp>
        <p:nvSpPr>
          <p:cNvPr id="3" name="Прямоугольник 2"/>
          <p:cNvSpPr/>
          <p:nvPr/>
        </p:nvSpPr>
        <p:spPr>
          <a:xfrm>
            <a:off x="234396" y="548680"/>
            <a:ext cx="8568952" cy="2585323"/>
          </a:xfrm>
          <a:prstGeom prst="rect">
            <a:avLst/>
          </a:prstGeom>
        </p:spPr>
        <p:txBody>
          <a:bodyPr wrap="square">
            <a:spAutoFit/>
          </a:bodyPr>
          <a:lstStyle/>
          <a:p>
            <a:r>
              <a:rPr lang="uk-UA" dirty="0"/>
              <a:t>Після доданого зображення у нас є ще один абзац, який треба вставити в статтю. </a:t>
            </a:r>
            <a:endParaRPr lang="uk-UA" dirty="0" smtClean="0"/>
          </a:p>
          <a:p>
            <a:r>
              <a:rPr lang="uk-UA" dirty="0" smtClean="0"/>
              <a:t>Зверніть </a:t>
            </a:r>
            <a:r>
              <a:rPr lang="uk-UA" dirty="0"/>
              <a:t>увагу, що цей абзац містить цитату, </a:t>
            </a:r>
            <a:r>
              <a:rPr lang="uk-UA" dirty="0" smtClean="0"/>
              <a:t>«</a:t>
            </a:r>
            <a:r>
              <a:rPr lang="en-US" dirty="0">
                <a:solidFill>
                  <a:srgbClr val="FF0000"/>
                </a:solidFill>
              </a:rPr>
              <a:t>I will probably have a song about HTML on my next album.</a:t>
            </a:r>
            <a:r>
              <a:rPr lang="uk-UA" dirty="0" smtClean="0"/>
              <a:t>». </a:t>
            </a:r>
            <a:r>
              <a:rPr lang="uk-UA" dirty="0"/>
              <a:t>Ми можемо </a:t>
            </a:r>
            <a:r>
              <a:rPr lang="uk-UA" dirty="0" smtClean="0"/>
              <a:t>вказати </a:t>
            </a:r>
            <a:r>
              <a:rPr lang="uk-UA" dirty="0"/>
              <a:t>цю цитату так, що наш код буде мати велике </a:t>
            </a:r>
            <a:r>
              <a:rPr lang="uk-UA" dirty="0" smtClean="0"/>
              <a:t>смислову </a:t>
            </a:r>
            <a:r>
              <a:rPr lang="uk-UA" dirty="0"/>
              <a:t>цінність. Можливо в майбутньому хтось стане шукати цитати </a:t>
            </a:r>
            <a:r>
              <a:rPr lang="uk-UA" dirty="0" err="1"/>
              <a:t>Джастіна</a:t>
            </a:r>
            <a:r>
              <a:rPr lang="uk-UA" dirty="0"/>
              <a:t> </a:t>
            </a:r>
            <a:r>
              <a:rPr lang="uk-UA" dirty="0" err="1"/>
              <a:t>Бівера</a:t>
            </a:r>
            <a:r>
              <a:rPr lang="uk-UA" dirty="0"/>
              <a:t> і це маркування допоможе їм знайти цитату швидше. В іншому випадку пошукові системи завжди будуть мати справу з одним величезним шматком тексту.</a:t>
            </a:r>
            <a:br>
              <a:rPr lang="uk-UA" dirty="0"/>
            </a:br>
            <a:r>
              <a:rPr lang="uk-UA" dirty="0"/>
              <a:t/>
            </a:r>
            <a:br>
              <a:rPr lang="uk-UA" dirty="0"/>
            </a:br>
            <a:r>
              <a:rPr lang="uk-UA" dirty="0"/>
              <a:t>Для вказівки що частина тексту є цитатою </a:t>
            </a:r>
            <a:r>
              <a:rPr lang="uk-UA" dirty="0" smtClean="0"/>
              <a:t>використовується </a:t>
            </a:r>
            <a:r>
              <a:rPr lang="uk-UA" dirty="0"/>
              <a:t>тег </a:t>
            </a:r>
            <a:r>
              <a:rPr lang="uk-UA" dirty="0">
                <a:solidFill>
                  <a:srgbClr val="FF0000"/>
                </a:solidFill>
              </a:rPr>
              <a:t>&lt;q&gt;</a:t>
            </a:r>
            <a:r>
              <a:rPr lang="uk-UA" dirty="0"/>
              <a:t> всередині нового абзацу.</a:t>
            </a: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504" y="3108425"/>
            <a:ext cx="8856984" cy="14814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5546373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0" y="1"/>
            <a:ext cx="9144000" cy="548679"/>
          </a:xfrm>
        </p:spPr>
        <p:txBody>
          <a:bodyPr>
            <a:normAutofit fontScale="90000"/>
          </a:bodyPr>
          <a:lstStyle/>
          <a:p>
            <a:r>
              <a:rPr lang="en-US" b="1" dirty="0" smtClean="0"/>
              <a:t>HTML5&amp;CSS3</a:t>
            </a:r>
            <a:endParaRPr lang="uk-UA" b="1" dirty="0"/>
          </a:p>
        </p:txBody>
      </p:sp>
      <p:sp>
        <p:nvSpPr>
          <p:cNvPr id="3" name="Прямоугольник 2"/>
          <p:cNvSpPr/>
          <p:nvPr/>
        </p:nvSpPr>
        <p:spPr>
          <a:xfrm>
            <a:off x="234396" y="548680"/>
            <a:ext cx="8568952" cy="369332"/>
          </a:xfrm>
          <a:prstGeom prst="rect">
            <a:avLst/>
          </a:prstGeom>
        </p:spPr>
        <p:txBody>
          <a:bodyPr wrap="square">
            <a:spAutoFit/>
          </a:bodyPr>
          <a:lstStyle/>
          <a:p>
            <a:r>
              <a:rPr lang="uk-UA" dirty="0" smtClean="0"/>
              <a:t>Результат:</a:t>
            </a:r>
            <a:endParaRPr lang="uk-UA"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4396" y="980728"/>
            <a:ext cx="8597669" cy="56886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3020217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0" y="1"/>
            <a:ext cx="9144000" cy="548679"/>
          </a:xfrm>
        </p:spPr>
        <p:txBody>
          <a:bodyPr>
            <a:normAutofit fontScale="90000"/>
          </a:bodyPr>
          <a:lstStyle/>
          <a:p>
            <a:r>
              <a:rPr lang="en-US" b="1" dirty="0" smtClean="0"/>
              <a:t>HTML5&amp;CSS3</a:t>
            </a:r>
            <a:endParaRPr lang="uk-UA" b="1"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504" y="552865"/>
            <a:ext cx="4392488" cy="6179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Прямокутник 3"/>
          <p:cNvSpPr/>
          <p:nvPr/>
        </p:nvSpPr>
        <p:spPr>
          <a:xfrm>
            <a:off x="4571999" y="692696"/>
            <a:ext cx="2333331" cy="461665"/>
          </a:xfrm>
          <a:prstGeom prst="rect">
            <a:avLst/>
          </a:prstGeom>
        </p:spPr>
        <p:txBody>
          <a:bodyPr wrap="none">
            <a:spAutoFit/>
          </a:bodyPr>
          <a:lstStyle/>
          <a:p>
            <a:r>
              <a:rPr lang="uk-UA" sz="2400" b="1" dirty="0" smtClean="0"/>
              <a:t>Заголовок статті</a:t>
            </a:r>
            <a:endParaRPr lang="uk-UA" sz="2400" b="1" dirty="0"/>
          </a:p>
        </p:txBody>
      </p:sp>
      <p:sp>
        <p:nvSpPr>
          <p:cNvPr id="6" name="Прямокутник 5"/>
          <p:cNvSpPr/>
          <p:nvPr/>
        </p:nvSpPr>
        <p:spPr>
          <a:xfrm>
            <a:off x="4588505" y="1340768"/>
            <a:ext cx="1787284" cy="461665"/>
          </a:xfrm>
          <a:prstGeom prst="rect">
            <a:avLst/>
          </a:prstGeom>
        </p:spPr>
        <p:txBody>
          <a:bodyPr wrap="none">
            <a:spAutoFit/>
          </a:bodyPr>
          <a:lstStyle/>
          <a:p>
            <a:r>
              <a:rPr lang="uk-UA" sz="2400" b="1" dirty="0" smtClean="0"/>
              <a:t>Автор і дата</a:t>
            </a:r>
            <a:endParaRPr lang="uk-UA" sz="2400" b="1" dirty="0"/>
          </a:p>
        </p:txBody>
      </p:sp>
      <p:sp>
        <p:nvSpPr>
          <p:cNvPr id="7" name="Прямокутник 6"/>
          <p:cNvSpPr/>
          <p:nvPr/>
        </p:nvSpPr>
        <p:spPr>
          <a:xfrm>
            <a:off x="4602671" y="2996952"/>
            <a:ext cx="1411156" cy="461665"/>
          </a:xfrm>
          <a:prstGeom prst="rect">
            <a:avLst/>
          </a:prstGeom>
        </p:spPr>
        <p:txBody>
          <a:bodyPr wrap="none">
            <a:spAutoFit/>
          </a:bodyPr>
          <a:lstStyle/>
          <a:p>
            <a:r>
              <a:rPr lang="uk-UA" sz="2400" b="1" dirty="0" smtClean="0"/>
              <a:t>картинка</a:t>
            </a:r>
            <a:endParaRPr lang="uk-UA" sz="2400" b="1" dirty="0"/>
          </a:p>
        </p:txBody>
      </p:sp>
      <p:sp>
        <p:nvSpPr>
          <p:cNvPr id="8" name="Прямокутник 7"/>
          <p:cNvSpPr/>
          <p:nvPr/>
        </p:nvSpPr>
        <p:spPr>
          <a:xfrm>
            <a:off x="4602671" y="5301208"/>
            <a:ext cx="986489" cy="461665"/>
          </a:xfrm>
          <a:prstGeom prst="rect">
            <a:avLst/>
          </a:prstGeom>
        </p:spPr>
        <p:txBody>
          <a:bodyPr wrap="none">
            <a:spAutoFit/>
          </a:bodyPr>
          <a:lstStyle/>
          <a:p>
            <a:r>
              <a:rPr lang="uk-UA" sz="2400" b="1" dirty="0" smtClean="0"/>
              <a:t>Абзац</a:t>
            </a:r>
            <a:endParaRPr lang="uk-UA" sz="2400" b="1" dirty="0"/>
          </a:p>
        </p:txBody>
      </p:sp>
      <p:sp>
        <p:nvSpPr>
          <p:cNvPr id="9" name="Прямокутник 8"/>
          <p:cNvSpPr/>
          <p:nvPr/>
        </p:nvSpPr>
        <p:spPr>
          <a:xfrm>
            <a:off x="4676210" y="6093296"/>
            <a:ext cx="986489" cy="461665"/>
          </a:xfrm>
          <a:prstGeom prst="rect">
            <a:avLst/>
          </a:prstGeom>
        </p:spPr>
        <p:txBody>
          <a:bodyPr wrap="none">
            <a:spAutoFit/>
          </a:bodyPr>
          <a:lstStyle/>
          <a:p>
            <a:r>
              <a:rPr lang="uk-UA" sz="2400" b="1" dirty="0" smtClean="0"/>
              <a:t>Абзац</a:t>
            </a:r>
            <a:endParaRPr lang="uk-UA" sz="2400" b="1" dirty="0"/>
          </a:p>
        </p:txBody>
      </p:sp>
      <p:cxnSp>
        <p:nvCxnSpPr>
          <p:cNvPr id="10" name="Пряма сполучна лінія 9"/>
          <p:cNvCxnSpPr/>
          <p:nvPr/>
        </p:nvCxnSpPr>
        <p:spPr>
          <a:xfrm>
            <a:off x="4499992" y="1340768"/>
            <a:ext cx="295232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Пряма сполучна лінія 11"/>
          <p:cNvCxnSpPr/>
          <p:nvPr/>
        </p:nvCxnSpPr>
        <p:spPr>
          <a:xfrm>
            <a:off x="4499992" y="1772816"/>
            <a:ext cx="295232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Пряма сполучна лінія 12"/>
          <p:cNvCxnSpPr/>
          <p:nvPr/>
        </p:nvCxnSpPr>
        <p:spPr>
          <a:xfrm>
            <a:off x="4572000" y="5013176"/>
            <a:ext cx="295232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Пряма сполучна лінія 13"/>
          <p:cNvCxnSpPr/>
          <p:nvPr/>
        </p:nvCxnSpPr>
        <p:spPr>
          <a:xfrm>
            <a:off x="4572000" y="6021288"/>
            <a:ext cx="295232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48996326"/>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0" y="1"/>
            <a:ext cx="9144000" cy="548679"/>
          </a:xfrm>
        </p:spPr>
        <p:txBody>
          <a:bodyPr>
            <a:normAutofit fontScale="90000"/>
          </a:bodyPr>
          <a:lstStyle/>
          <a:p>
            <a:r>
              <a:rPr lang="en-US" b="1" dirty="0" smtClean="0"/>
              <a:t>HTML5&amp;CSS3</a:t>
            </a:r>
            <a:endParaRPr lang="uk-UA" b="1" dirty="0"/>
          </a:p>
        </p:txBody>
      </p:sp>
      <p:sp>
        <p:nvSpPr>
          <p:cNvPr id="3" name="Прямоугольник 2"/>
          <p:cNvSpPr/>
          <p:nvPr/>
        </p:nvSpPr>
        <p:spPr>
          <a:xfrm>
            <a:off x="234396" y="692696"/>
            <a:ext cx="8568952" cy="4093428"/>
          </a:xfrm>
          <a:prstGeom prst="rect">
            <a:avLst/>
          </a:prstGeom>
        </p:spPr>
        <p:txBody>
          <a:bodyPr wrap="square">
            <a:spAutoFit/>
          </a:bodyPr>
          <a:lstStyle/>
          <a:p>
            <a:r>
              <a:rPr lang="uk-UA" sz="2000" dirty="0"/>
              <a:t>Давайте попрацюємо над зовнішнім виглядом нашого сайту за допомогою </a:t>
            </a:r>
            <a:r>
              <a:rPr lang="uk-UA" sz="2000" dirty="0">
                <a:solidFill>
                  <a:srgbClr val="FF0000"/>
                </a:solidFill>
              </a:rPr>
              <a:t>CSS</a:t>
            </a:r>
            <a:r>
              <a:rPr lang="uk-UA" sz="2000" dirty="0"/>
              <a:t> (</a:t>
            </a:r>
            <a:r>
              <a:rPr lang="uk-UA" sz="2000" dirty="0" err="1">
                <a:solidFill>
                  <a:srgbClr val="FF0000"/>
                </a:solidFill>
              </a:rPr>
              <a:t>Cascading</a:t>
            </a:r>
            <a:r>
              <a:rPr lang="uk-UA" sz="2000" dirty="0">
                <a:solidFill>
                  <a:srgbClr val="FF0000"/>
                </a:solidFill>
              </a:rPr>
              <a:t> </a:t>
            </a:r>
            <a:r>
              <a:rPr lang="uk-UA" sz="2000" dirty="0" err="1">
                <a:solidFill>
                  <a:srgbClr val="FF0000"/>
                </a:solidFill>
              </a:rPr>
              <a:t>Style</a:t>
            </a:r>
            <a:r>
              <a:rPr lang="uk-UA" sz="2000" dirty="0">
                <a:solidFill>
                  <a:srgbClr val="FF0000"/>
                </a:solidFill>
              </a:rPr>
              <a:t> </a:t>
            </a:r>
            <a:r>
              <a:rPr lang="uk-UA" sz="2000" dirty="0" err="1">
                <a:solidFill>
                  <a:srgbClr val="FF0000"/>
                </a:solidFill>
              </a:rPr>
              <a:t>Sheets</a:t>
            </a:r>
            <a:r>
              <a:rPr lang="uk-UA" sz="2000" dirty="0"/>
              <a:t>, каскадні таблиці стилів). Використовуючи цю мову ми можемо маніпулювати такими ознаками сайту як </a:t>
            </a:r>
            <a:r>
              <a:rPr lang="uk-UA" sz="2000" dirty="0">
                <a:solidFill>
                  <a:srgbClr val="FF0000"/>
                </a:solidFill>
              </a:rPr>
              <a:t>колір, розмір шрифту і багатьма іншими якостями</a:t>
            </a:r>
            <a:r>
              <a:rPr lang="uk-UA" sz="2000" dirty="0"/>
              <a:t>. Існує величезний список можливостей доступних за допомогою </a:t>
            </a:r>
            <a:r>
              <a:rPr lang="uk-UA" sz="2000" dirty="0">
                <a:solidFill>
                  <a:srgbClr val="FF0000"/>
                </a:solidFill>
              </a:rPr>
              <a:t>CSS</a:t>
            </a:r>
            <a:r>
              <a:rPr lang="uk-UA" sz="2000" dirty="0"/>
              <a:t>.</a:t>
            </a:r>
            <a:br>
              <a:rPr lang="uk-UA" sz="2000" dirty="0"/>
            </a:br>
            <a:r>
              <a:rPr lang="uk-UA" sz="2000" dirty="0"/>
              <a:t/>
            </a:r>
            <a:br>
              <a:rPr lang="uk-UA" sz="2000" dirty="0"/>
            </a:br>
            <a:r>
              <a:rPr lang="uk-UA" sz="2000" dirty="0"/>
              <a:t>У попередніх прикладах</a:t>
            </a:r>
            <a:r>
              <a:rPr lang="uk-UA" sz="2000" dirty="0" smtClean="0"/>
              <a:t> </a:t>
            </a:r>
            <a:r>
              <a:rPr lang="uk-UA" sz="2000" dirty="0"/>
              <a:t>ми використовували HTML для опису вмісту сайту і ділили його на фрагменти відповідно до їх </a:t>
            </a:r>
            <a:r>
              <a:rPr lang="uk-UA" sz="2000" dirty="0" smtClean="0"/>
              <a:t>важливості. </a:t>
            </a:r>
            <a:r>
              <a:rPr lang="uk-UA" sz="2000" dirty="0"/>
              <a:t>CSS буде відповідати за зовнішній вигляд наших сайтів. </a:t>
            </a:r>
            <a:endParaRPr lang="uk-UA" sz="2000" dirty="0" smtClean="0"/>
          </a:p>
          <a:p>
            <a:endParaRPr lang="uk-UA" sz="2000" dirty="0"/>
          </a:p>
          <a:p>
            <a:r>
              <a:rPr lang="uk-UA" sz="2000" dirty="0" smtClean="0"/>
              <a:t>Код </a:t>
            </a:r>
            <a:r>
              <a:rPr lang="uk-UA" sz="2000" dirty="0"/>
              <a:t>CSS може бути поміщений в окремий файл з розширенням </a:t>
            </a:r>
            <a:r>
              <a:rPr lang="uk-UA" sz="2000" dirty="0" err="1">
                <a:solidFill>
                  <a:srgbClr val="FF0000"/>
                </a:solidFill>
              </a:rPr>
              <a:t>.css</a:t>
            </a:r>
            <a:r>
              <a:rPr lang="uk-UA" sz="2000" dirty="0">
                <a:solidFill>
                  <a:srgbClr val="FF0000"/>
                </a:solidFill>
              </a:rPr>
              <a:t> </a:t>
            </a:r>
            <a:r>
              <a:rPr lang="uk-UA" sz="2000" dirty="0"/>
              <a:t>і вставлений за допомогою спеціального </a:t>
            </a:r>
            <a:r>
              <a:rPr lang="uk-UA" sz="2000" dirty="0" err="1"/>
              <a:t>тега</a:t>
            </a:r>
            <a:r>
              <a:rPr lang="uk-UA" sz="2000" dirty="0"/>
              <a:t>. Ви також можете помістити його безпосередньо в HTML-документ.</a:t>
            </a:r>
          </a:p>
        </p:txBody>
      </p:sp>
    </p:spTree>
    <p:extLst>
      <p:ext uri="{BB962C8B-B14F-4D97-AF65-F5344CB8AC3E}">
        <p14:creationId xmlns:p14="http://schemas.microsoft.com/office/powerpoint/2010/main" val="370143311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0" y="1"/>
            <a:ext cx="9144000" cy="548679"/>
          </a:xfrm>
        </p:spPr>
        <p:txBody>
          <a:bodyPr>
            <a:normAutofit fontScale="90000"/>
          </a:bodyPr>
          <a:lstStyle/>
          <a:p>
            <a:r>
              <a:rPr lang="en-US" b="1" dirty="0" smtClean="0"/>
              <a:t>HTML5&amp;CSS3</a:t>
            </a:r>
            <a:endParaRPr lang="uk-UA" b="1" dirty="0"/>
          </a:p>
        </p:txBody>
      </p:sp>
      <p:sp>
        <p:nvSpPr>
          <p:cNvPr id="3" name="Прямоугольник 2"/>
          <p:cNvSpPr/>
          <p:nvPr/>
        </p:nvSpPr>
        <p:spPr>
          <a:xfrm>
            <a:off x="234396" y="620688"/>
            <a:ext cx="8568952" cy="1477328"/>
          </a:xfrm>
          <a:prstGeom prst="rect">
            <a:avLst/>
          </a:prstGeom>
        </p:spPr>
        <p:txBody>
          <a:bodyPr wrap="square">
            <a:spAutoFit/>
          </a:bodyPr>
          <a:lstStyle/>
          <a:p>
            <a:r>
              <a:rPr lang="uk-UA" dirty="0"/>
              <a:t>Уявіть </a:t>
            </a:r>
            <a:r>
              <a:rPr lang="uk-UA" dirty="0" smtClean="0"/>
              <a:t>на </a:t>
            </a:r>
            <a:r>
              <a:rPr lang="uk-UA" dirty="0"/>
              <a:t>абстрактному прикладі, що ми хочемо побудувати будинок з кодом CSS, де вибираємо такі елементи, як вікна, двері, дах, стіни, жолоби і т. Д. Ми хотіли б купити вікна конкретних розмірів і фарби для кожної необхідної деталі . Якщо ми побудували цей будинок на CSS, то один з багатьох варіантів вирішення цього завдання може виглядати так.</a:t>
            </a: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23727" y="2098620"/>
            <a:ext cx="4033991" cy="35626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75581063"/>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0" y="1"/>
            <a:ext cx="9144000" cy="548679"/>
          </a:xfrm>
        </p:spPr>
        <p:txBody>
          <a:bodyPr>
            <a:normAutofit fontScale="90000"/>
          </a:bodyPr>
          <a:lstStyle/>
          <a:p>
            <a:r>
              <a:rPr lang="en-US" b="1" dirty="0" smtClean="0"/>
              <a:t>HTML5&amp;CSS3</a:t>
            </a:r>
            <a:endParaRPr lang="uk-UA" b="1" dirty="0"/>
          </a:p>
        </p:txBody>
      </p:sp>
      <p:sp>
        <p:nvSpPr>
          <p:cNvPr id="3" name="Прямоугольник 2"/>
          <p:cNvSpPr/>
          <p:nvPr/>
        </p:nvSpPr>
        <p:spPr>
          <a:xfrm>
            <a:off x="234396" y="620688"/>
            <a:ext cx="8568952" cy="1200329"/>
          </a:xfrm>
          <a:prstGeom prst="rect">
            <a:avLst/>
          </a:prstGeom>
        </p:spPr>
        <p:txBody>
          <a:bodyPr wrap="square">
            <a:spAutoFit/>
          </a:bodyPr>
          <a:lstStyle/>
          <a:p>
            <a:r>
              <a:rPr lang="uk-UA" dirty="0"/>
              <a:t>Проаналізуємо блок «дах» цього коду зверху вниз (зауважте, що читання зверху вниз - це правило при читанні будь-якого типу коду, а не тільки HTML і CSS) </a:t>
            </a:r>
            <a:r>
              <a:rPr lang="uk-UA" dirty="0" err="1"/>
              <a:t>.Якщо</a:t>
            </a:r>
            <a:r>
              <a:rPr lang="uk-UA" dirty="0"/>
              <a:t> перевести вказаний </a:t>
            </a:r>
            <a:r>
              <a:rPr lang="uk-UA" dirty="0" smtClean="0"/>
              <a:t>код </a:t>
            </a:r>
            <a:r>
              <a:rPr lang="uk-UA" dirty="0"/>
              <a:t>на просту мову, то ми вибрали елемент з ім'ям «дах »і встановили зелений колір фону.</a:t>
            </a: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23727" y="2098620"/>
            <a:ext cx="4033991" cy="35626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Скругленный прямоугольник 3"/>
          <p:cNvSpPr/>
          <p:nvPr/>
        </p:nvSpPr>
        <p:spPr>
          <a:xfrm>
            <a:off x="2195736" y="2098620"/>
            <a:ext cx="3888432" cy="826324"/>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a:p>
        </p:txBody>
      </p:sp>
    </p:spTree>
    <p:extLst>
      <p:ext uri="{BB962C8B-B14F-4D97-AF65-F5344CB8AC3E}">
        <p14:creationId xmlns:p14="http://schemas.microsoft.com/office/powerpoint/2010/main" val="2358025899"/>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0" y="1"/>
            <a:ext cx="9144000" cy="548679"/>
          </a:xfrm>
        </p:spPr>
        <p:txBody>
          <a:bodyPr>
            <a:normAutofit fontScale="90000"/>
          </a:bodyPr>
          <a:lstStyle/>
          <a:p>
            <a:r>
              <a:rPr lang="en-US" b="1" dirty="0" smtClean="0"/>
              <a:t>HTML5&amp;CSS3</a:t>
            </a:r>
            <a:endParaRPr lang="uk-UA" b="1" dirty="0"/>
          </a:p>
        </p:txBody>
      </p:sp>
      <p:sp>
        <p:nvSpPr>
          <p:cNvPr id="3" name="Прямоугольник 2"/>
          <p:cNvSpPr/>
          <p:nvPr/>
        </p:nvSpPr>
        <p:spPr>
          <a:xfrm>
            <a:off x="234396" y="620688"/>
            <a:ext cx="8568952" cy="923330"/>
          </a:xfrm>
          <a:prstGeom prst="rect">
            <a:avLst/>
          </a:prstGeom>
        </p:spPr>
        <p:txBody>
          <a:bodyPr wrap="square">
            <a:spAutoFit/>
          </a:bodyPr>
          <a:lstStyle/>
          <a:p>
            <a:r>
              <a:rPr lang="uk-UA" dirty="0"/>
              <a:t>Код </a:t>
            </a:r>
            <a:r>
              <a:rPr lang="uk-UA" dirty="0" smtClean="0"/>
              <a:t>говорить </a:t>
            </a:r>
            <a:r>
              <a:rPr lang="uk-UA" dirty="0"/>
              <a:t>«для всіх вікон встановити наступне: рамка (</a:t>
            </a:r>
            <a:r>
              <a:rPr lang="uk-UA" dirty="0" err="1">
                <a:solidFill>
                  <a:srgbClr val="FF0000"/>
                </a:solidFill>
              </a:rPr>
              <a:t>border</a:t>
            </a:r>
            <a:r>
              <a:rPr lang="uk-UA" dirty="0"/>
              <a:t>) товщиною 5 </a:t>
            </a:r>
            <a:r>
              <a:rPr lang="uk-UA" dirty="0" err="1"/>
              <a:t>пікселів</a:t>
            </a:r>
            <a:r>
              <a:rPr lang="uk-UA" dirty="0"/>
              <a:t> (</a:t>
            </a:r>
            <a:r>
              <a:rPr lang="uk-UA" dirty="0">
                <a:solidFill>
                  <a:srgbClr val="FF0000"/>
                </a:solidFill>
              </a:rPr>
              <a:t>5px</a:t>
            </a:r>
            <a:r>
              <a:rPr lang="uk-UA" dirty="0"/>
              <a:t>), відзначена </a:t>
            </a:r>
            <a:r>
              <a:rPr lang="uk-UA" dirty="0" smtClean="0"/>
              <a:t>безперервною </a:t>
            </a:r>
            <a:r>
              <a:rPr lang="uk-UA" dirty="0"/>
              <a:t>лінією (</a:t>
            </a:r>
            <a:r>
              <a:rPr lang="uk-UA" dirty="0" err="1">
                <a:solidFill>
                  <a:srgbClr val="FF0000"/>
                </a:solidFill>
              </a:rPr>
              <a:t>solid</a:t>
            </a:r>
            <a:r>
              <a:rPr lang="uk-UA" dirty="0"/>
              <a:t>), коричнева (</a:t>
            </a:r>
            <a:r>
              <a:rPr lang="uk-UA" dirty="0" err="1">
                <a:solidFill>
                  <a:srgbClr val="FF0000"/>
                </a:solidFill>
              </a:rPr>
              <a:t>brown</a:t>
            </a:r>
            <a:r>
              <a:rPr lang="uk-UA" dirty="0"/>
              <a:t>) Крім того, саме вікно повинно мати ширину (</a:t>
            </a:r>
            <a:r>
              <a:rPr lang="uk-UA" dirty="0" err="1">
                <a:solidFill>
                  <a:srgbClr val="FF0000"/>
                </a:solidFill>
              </a:rPr>
              <a:t>width</a:t>
            </a:r>
            <a:r>
              <a:rPr lang="uk-UA" dirty="0"/>
              <a:t>) 150 </a:t>
            </a:r>
            <a:r>
              <a:rPr lang="uk-UA" dirty="0" err="1"/>
              <a:t>пікселів</a:t>
            </a:r>
            <a:r>
              <a:rPr lang="uk-UA" dirty="0"/>
              <a:t> (</a:t>
            </a:r>
            <a:r>
              <a:rPr lang="uk-UA" dirty="0">
                <a:solidFill>
                  <a:srgbClr val="FF0000"/>
                </a:solidFill>
              </a:rPr>
              <a:t>150px</a:t>
            </a:r>
            <a:r>
              <a:rPr lang="uk-UA" dirty="0"/>
              <a:t>)».</a:t>
            </a: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23727" y="2098620"/>
            <a:ext cx="4033991" cy="35626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Скругленный прямоугольник 3"/>
          <p:cNvSpPr/>
          <p:nvPr/>
        </p:nvSpPr>
        <p:spPr>
          <a:xfrm>
            <a:off x="2196506" y="4653136"/>
            <a:ext cx="3888432" cy="100811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a:p>
        </p:txBody>
      </p:sp>
    </p:spTree>
    <p:extLst>
      <p:ext uri="{BB962C8B-B14F-4D97-AF65-F5344CB8AC3E}">
        <p14:creationId xmlns:p14="http://schemas.microsoft.com/office/powerpoint/2010/main" val="132234675"/>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0" y="1"/>
            <a:ext cx="9144000" cy="548679"/>
          </a:xfrm>
        </p:spPr>
        <p:txBody>
          <a:bodyPr>
            <a:normAutofit fontScale="90000"/>
          </a:bodyPr>
          <a:lstStyle/>
          <a:p>
            <a:r>
              <a:rPr lang="en-US" b="1" dirty="0" smtClean="0"/>
              <a:t>HTML5&amp;CSS3</a:t>
            </a:r>
            <a:endParaRPr lang="uk-UA" b="1" dirty="0"/>
          </a:p>
        </p:txBody>
      </p:sp>
      <p:sp>
        <p:nvSpPr>
          <p:cNvPr id="3" name="Прямоугольник 2"/>
          <p:cNvSpPr/>
          <p:nvPr/>
        </p:nvSpPr>
        <p:spPr>
          <a:xfrm>
            <a:off x="234396" y="620688"/>
            <a:ext cx="8568952" cy="1631216"/>
          </a:xfrm>
          <a:prstGeom prst="rect">
            <a:avLst/>
          </a:prstGeom>
        </p:spPr>
        <p:txBody>
          <a:bodyPr wrap="square">
            <a:spAutoFit/>
          </a:bodyPr>
          <a:lstStyle/>
          <a:p>
            <a:r>
              <a:rPr lang="uk-UA" sz="2000" dirty="0" smtClean="0"/>
              <a:t>Ви помітили </a:t>
            </a:r>
            <a:r>
              <a:rPr lang="uk-UA" sz="2000" dirty="0"/>
              <a:t>повторюваний характер коду. У першому рядку ми пишемо ім'я елемента (називається «</a:t>
            </a:r>
            <a:r>
              <a:rPr lang="uk-UA" sz="2000" dirty="0">
                <a:solidFill>
                  <a:srgbClr val="FF0000"/>
                </a:solidFill>
              </a:rPr>
              <a:t>селектор</a:t>
            </a:r>
            <a:r>
              <a:rPr lang="uk-UA" sz="2000" dirty="0"/>
              <a:t>»), потім визначаємо вид цього елемента між </a:t>
            </a:r>
            <a:r>
              <a:rPr lang="uk-UA" sz="2000" dirty="0" smtClean="0"/>
              <a:t>фігурними дужками.</a:t>
            </a:r>
            <a:r>
              <a:rPr lang="uk-UA" sz="2000" dirty="0"/>
              <a:t/>
            </a:r>
            <a:br>
              <a:rPr lang="uk-UA" sz="2000" dirty="0"/>
            </a:br>
            <a:r>
              <a:rPr lang="uk-UA" sz="2000" dirty="0"/>
              <a:t/>
            </a:r>
            <a:br>
              <a:rPr lang="uk-UA" sz="2000" dirty="0"/>
            </a:br>
            <a:r>
              <a:rPr lang="uk-UA" sz="2000" dirty="0"/>
              <a:t>Шаблон має базову </a:t>
            </a:r>
            <a:r>
              <a:rPr lang="uk-UA" sz="2000" dirty="0" smtClean="0"/>
              <a:t>структуру:</a:t>
            </a:r>
            <a:endParaRPr lang="uk-UA" sz="2000" dirty="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3688" y="2414913"/>
            <a:ext cx="4970169" cy="91420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Прямоугольник 4"/>
          <p:cNvSpPr/>
          <p:nvPr/>
        </p:nvSpPr>
        <p:spPr>
          <a:xfrm>
            <a:off x="402788" y="3645024"/>
            <a:ext cx="8345676" cy="1323439"/>
          </a:xfrm>
          <a:prstGeom prst="rect">
            <a:avLst/>
          </a:prstGeom>
        </p:spPr>
        <p:txBody>
          <a:bodyPr wrap="square">
            <a:spAutoFit/>
          </a:bodyPr>
          <a:lstStyle/>
          <a:p>
            <a:r>
              <a:rPr lang="uk-UA" sz="2000" dirty="0"/>
              <a:t>Такий тип конструкції є типовим правилом </a:t>
            </a:r>
            <a:r>
              <a:rPr lang="uk-UA" sz="2000" dirty="0">
                <a:solidFill>
                  <a:srgbClr val="FF0000"/>
                </a:solidFill>
              </a:rPr>
              <a:t>CSS</a:t>
            </a:r>
            <a:r>
              <a:rPr lang="uk-UA" sz="2000" dirty="0"/>
              <a:t>. </a:t>
            </a:r>
            <a:endParaRPr lang="uk-UA" sz="2000" dirty="0" smtClean="0"/>
          </a:p>
          <a:p>
            <a:endParaRPr lang="uk-UA" sz="2000" dirty="0"/>
          </a:p>
          <a:p>
            <a:r>
              <a:rPr lang="uk-UA" sz="2000" dirty="0" smtClean="0"/>
              <a:t>Правило </a:t>
            </a:r>
            <a:r>
              <a:rPr lang="uk-UA" sz="2000" dirty="0"/>
              <a:t>складається з </a:t>
            </a:r>
            <a:r>
              <a:rPr lang="uk-UA" sz="2000" dirty="0">
                <a:solidFill>
                  <a:srgbClr val="FF0000"/>
                </a:solidFill>
              </a:rPr>
              <a:t>селектора</a:t>
            </a:r>
            <a:r>
              <a:rPr lang="uk-UA" sz="2000" dirty="0"/>
              <a:t> (все що йде до </a:t>
            </a:r>
            <a:r>
              <a:rPr lang="uk-UA" sz="2000" dirty="0" smtClean="0"/>
              <a:t>відкриваючої </a:t>
            </a:r>
            <a:r>
              <a:rPr lang="uk-UA" sz="2000" dirty="0"/>
              <a:t>фігурної дужки), далі йде список властивостей, які ви пишете в дужках.</a:t>
            </a:r>
          </a:p>
        </p:txBody>
      </p:sp>
    </p:spTree>
    <p:extLst>
      <p:ext uri="{BB962C8B-B14F-4D97-AF65-F5344CB8AC3E}">
        <p14:creationId xmlns:p14="http://schemas.microsoft.com/office/powerpoint/2010/main" val="930280388"/>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0" y="1"/>
            <a:ext cx="9144000" cy="548679"/>
          </a:xfrm>
        </p:spPr>
        <p:txBody>
          <a:bodyPr>
            <a:normAutofit fontScale="90000"/>
          </a:bodyPr>
          <a:lstStyle/>
          <a:p>
            <a:r>
              <a:rPr lang="en-US" b="1" dirty="0" smtClean="0"/>
              <a:t>HTML5&amp;CSS3</a:t>
            </a:r>
            <a:endParaRPr lang="uk-UA" b="1" dirty="0"/>
          </a:p>
        </p:txBody>
      </p:sp>
      <p:sp>
        <p:nvSpPr>
          <p:cNvPr id="3" name="Прямоугольник 2"/>
          <p:cNvSpPr/>
          <p:nvPr/>
        </p:nvSpPr>
        <p:spPr>
          <a:xfrm>
            <a:off x="234396" y="620688"/>
            <a:ext cx="8568952" cy="707886"/>
          </a:xfrm>
          <a:prstGeom prst="rect">
            <a:avLst/>
          </a:prstGeom>
        </p:spPr>
        <p:txBody>
          <a:bodyPr wrap="square">
            <a:spAutoFit/>
          </a:bodyPr>
          <a:lstStyle/>
          <a:p>
            <a:r>
              <a:rPr lang="uk-UA" sz="2000" dirty="0"/>
              <a:t>Є різні шляхи для точної вказівки, що ми хочемо спроектувати. Скажімо, ми тільки хочемо визначити дизайн для вікон на першому </a:t>
            </a:r>
            <a:r>
              <a:rPr lang="uk-UA" sz="2000" dirty="0" smtClean="0"/>
              <a:t>поверсі</a:t>
            </a:r>
            <a:r>
              <a:rPr lang="uk-UA" sz="2000" dirty="0"/>
              <a:t>:</a:t>
            </a:r>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5656" y="1484784"/>
            <a:ext cx="5454923" cy="14462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Прямоугольник 3"/>
          <p:cNvSpPr/>
          <p:nvPr/>
        </p:nvSpPr>
        <p:spPr>
          <a:xfrm>
            <a:off x="234396" y="3068960"/>
            <a:ext cx="8568952" cy="3693319"/>
          </a:xfrm>
          <a:prstGeom prst="rect">
            <a:avLst/>
          </a:prstGeom>
        </p:spPr>
        <p:txBody>
          <a:bodyPr wrap="square">
            <a:spAutoFit/>
          </a:bodyPr>
          <a:lstStyle/>
          <a:p>
            <a:r>
              <a:rPr lang="uk-UA" dirty="0"/>
              <a:t>Результатом є тільки те, що селектор змінився. Замість «</a:t>
            </a:r>
            <a:r>
              <a:rPr lang="uk-UA" dirty="0">
                <a:solidFill>
                  <a:srgbClr val="FF0000"/>
                </a:solidFill>
              </a:rPr>
              <a:t>вікна {</a:t>
            </a:r>
            <a:r>
              <a:rPr lang="uk-UA" dirty="0"/>
              <a:t>» ми написали «</a:t>
            </a:r>
            <a:r>
              <a:rPr lang="uk-UA" dirty="0">
                <a:solidFill>
                  <a:srgbClr val="FF0000"/>
                </a:solidFill>
              </a:rPr>
              <a:t>перший поверх вікно {</a:t>
            </a:r>
            <a:r>
              <a:rPr lang="uk-UA" dirty="0"/>
              <a:t>».</a:t>
            </a:r>
            <a:br>
              <a:rPr lang="uk-UA" dirty="0"/>
            </a:br>
            <a:r>
              <a:rPr lang="uk-UA" dirty="0"/>
              <a:t/>
            </a:r>
            <a:br>
              <a:rPr lang="uk-UA" dirty="0"/>
            </a:br>
            <a:r>
              <a:rPr lang="uk-UA" dirty="0"/>
              <a:t>Цей код читається зліва направо так: «</a:t>
            </a:r>
            <a:r>
              <a:rPr lang="uk-UA" dirty="0">
                <a:solidFill>
                  <a:srgbClr val="FF0000"/>
                </a:solidFill>
              </a:rPr>
              <a:t>знайти перший поверх, потім знайти на ньому вікно і встановити наступні значення</a:t>
            </a:r>
            <a:r>
              <a:rPr lang="uk-UA" dirty="0"/>
              <a:t>». Якщо ми помістимо в «</a:t>
            </a:r>
            <a:r>
              <a:rPr lang="uk-UA" dirty="0">
                <a:solidFill>
                  <a:srgbClr val="FF0000"/>
                </a:solidFill>
              </a:rPr>
              <a:t>перший поверх вікно</a:t>
            </a:r>
            <a:r>
              <a:rPr lang="uk-UA" dirty="0"/>
              <a:t>» такий </a:t>
            </a:r>
            <a:r>
              <a:rPr lang="uk-UA" dirty="0" err="1" smtClean="0"/>
              <a:t>підселектор</a:t>
            </a:r>
            <a:r>
              <a:rPr lang="uk-UA" dirty="0"/>
              <a:t>:</a:t>
            </a:r>
            <a:br>
              <a:rPr lang="uk-UA" dirty="0"/>
            </a:br>
            <a:r>
              <a:rPr lang="uk-UA" dirty="0"/>
              <a:t/>
            </a:r>
            <a:br>
              <a:rPr lang="uk-UA" dirty="0"/>
            </a:br>
            <a:r>
              <a:rPr lang="uk-UA" dirty="0" smtClean="0"/>
              <a:t>	</a:t>
            </a:r>
            <a:r>
              <a:rPr lang="uk-UA" dirty="0" smtClean="0">
                <a:solidFill>
                  <a:srgbClr val="FF0000"/>
                </a:solidFill>
              </a:rPr>
              <a:t>сусідня </a:t>
            </a:r>
            <a:r>
              <a:rPr lang="uk-UA" dirty="0">
                <a:solidFill>
                  <a:srgbClr val="FF0000"/>
                </a:solidFill>
              </a:rPr>
              <a:t>стіна вікна {</a:t>
            </a:r>
            <a:br>
              <a:rPr lang="uk-UA" dirty="0">
                <a:solidFill>
                  <a:srgbClr val="FF0000"/>
                </a:solidFill>
              </a:rPr>
            </a:br>
            <a:r>
              <a:rPr lang="uk-UA" dirty="0"/>
              <a:t/>
            </a:r>
            <a:br>
              <a:rPr lang="uk-UA" dirty="0"/>
            </a:br>
            <a:r>
              <a:rPr lang="uk-UA" dirty="0"/>
              <a:t>Тоді ми говоримо браузеру: «</a:t>
            </a:r>
            <a:r>
              <a:rPr lang="uk-UA" dirty="0">
                <a:solidFill>
                  <a:srgbClr val="FF0000"/>
                </a:solidFill>
              </a:rPr>
              <a:t>знайти вікно на першому поверсі, вікна поруч з ним і заповнити їх такими значеннями</a:t>
            </a:r>
            <a:r>
              <a:rPr lang="uk-UA" dirty="0"/>
              <a:t>» і т. </a:t>
            </a:r>
            <a:r>
              <a:rPr lang="uk-UA" dirty="0" smtClean="0"/>
              <a:t>д. </a:t>
            </a:r>
            <a:r>
              <a:rPr lang="uk-UA" dirty="0"/>
              <a:t>Якщо ви пам'ятаєте про вже згадану </a:t>
            </a:r>
            <a:r>
              <a:rPr lang="uk-UA" dirty="0" smtClean="0"/>
              <a:t>аналогію, </a:t>
            </a:r>
            <a:r>
              <a:rPr lang="uk-UA" dirty="0"/>
              <a:t>в якій ми говорили про вкладені </a:t>
            </a:r>
            <a:r>
              <a:rPr lang="uk-UA" dirty="0" smtClean="0"/>
              <a:t>теги </a:t>
            </a:r>
            <a:r>
              <a:rPr lang="uk-UA" dirty="0"/>
              <a:t>як про </a:t>
            </a:r>
            <a:r>
              <a:rPr lang="uk-UA" dirty="0">
                <a:solidFill>
                  <a:srgbClr val="FF0000"/>
                </a:solidFill>
              </a:rPr>
              <a:t>дітей і батьків</a:t>
            </a:r>
            <a:r>
              <a:rPr lang="uk-UA" dirty="0"/>
              <a:t>, то це та ж сама ідея - елементи, вкладені в інші елементи.</a:t>
            </a:r>
          </a:p>
        </p:txBody>
      </p:sp>
    </p:spTree>
    <p:extLst>
      <p:ext uri="{BB962C8B-B14F-4D97-AF65-F5344CB8AC3E}">
        <p14:creationId xmlns:p14="http://schemas.microsoft.com/office/powerpoint/2010/main" val="595958899"/>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0" y="1"/>
            <a:ext cx="9144000" cy="548679"/>
          </a:xfrm>
        </p:spPr>
        <p:txBody>
          <a:bodyPr>
            <a:normAutofit fontScale="90000"/>
          </a:bodyPr>
          <a:lstStyle/>
          <a:p>
            <a:r>
              <a:rPr lang="en-US" b="1" dirty="0" smtClean="0"/>
              <a:t>HTML5&amp;CSS3</a:t>
            </a:r>
            <a:endParaRPr lang="uk-UA" b="1" dirty="0"/>
          </a:p>
        </p:txBody>
      </p:sp>
      <p:sp>
        <p:nvSpPr>
          <p:cNvPr id="3" name="Прямоугольник 2"/>
          <p:cNvSpPr/>
          <p:nvPr/>
        </p:nvSpPr>
        <p:spPr>
          <a:xfrm>
            <a:off x="234396" y="620688"/>
            <a:ext cx="8568952" cy="4401205"/>
          </a:xfrm>
          <a:prstGeom prst="rect">
            <a:avLst/>
          </a:prstGeom>
        </p:spPr>
        <p:txBody>
          <a:bodyPr wrap="square">
            <a:spAutoFit/>
          </a:bodyPr>
          <a:lstStyle/>
          <a:p>
            <a:r>
              <a:rPr lang="uk-UA" sz="2000" dirty="0" smtClean="0"/>
              <a:t>Ми </a:t>
            </a:r>
            <a:r>
              <a:rPr lang="uk-UA" sz="2000" dirty="0"/>
              <a:t>можемо думати про </a:t>
            </a:r>
            <a:r>
              <a:rPr lang="uk-UA" sz="2000" dirty="0" smtClean="0"/>
              <a:t>абзаци </a:t>
            </a:r>
            <a:r>
              <a:rPr lang="uk-UA" sz="2000" dirty="0"/>
              <a:t>(</a:t>
            </a:r>
            <a:r>
              <a:rPr lang="uk-UA" sz="2000" dirty="0">
                <a:solidFill>
                  <a:srgbClr val="FF0000"/>
                </a:solidFill>
              </a:rPr>
              <a:t>&lt;p&gt;</a:t>
            </a:r>
            <a:r>
              <a:rPr lang="uk-UA" sz="2000" dirty="0"/>
              <a:t>) як про </a:t>
            </a:r>
            <a:r>
              <a:rPr lang="uk-UA" sz="2000" dirty="0" smtClean="0"/>
              <a:t>вікна, двері </a:t>
            </a:r>
            <a:r>
              <a:rPr lang="uk-UA" sz="2000" dirty="0"/>
              <a:t>як про </a:t>
            </a:r>
            <a:r>
              <a:rPr lang="uk-UA" sz="2000" dirty="0" smtClean="0"/>
              <a:t>заголовки </a:t>
            </a:r>
            <a:r>
              <a:rPr lang="uk-UA" sz="2000" dirty="0"/>
              <a:t>(</a:t>
            </a:r>
            <a:r>
              <a:rPr lang="uk-UA" sz="2000" dirty="0">
                <a:solidFill>
                  <a:srgbClr val="FF0000"/>
                </a:solidFill>
              </a:rPr>
              <a:t>&lt;h1&gt;</a:t>
            </a:r>
            <a:r>
              <a:rPr lang="uk-UA" sz="2000" dirty="0"/>
              <a:t>) і т. д.</a:t>
            </a:r>
            <a:br>
              <a:rPr lang="uk-UA" sz="2000" dirty="0"/>
            </a:br>
            <a:r>
              <a:rPr lang="uk-UA" sz="2000" dirty="0"/>
              <a:t/>
            </a:r>
            <a:br>
              <a:rPr lang="uk-UA" sz="2000" dirty="0"/>
            </a:br>
            <a:r>
              <a:rPr lang="uk-UA" sz="2000" dirty="0"/>
              <a:t>Це буде виглядати так.</a:t>
            </a:r>
            <a:br>
              <a:rPr lang="uk-UA" sz="2000" dirty="0"/>
            </a:br>
            <a:r>
              <a:rPr lang="uk-UA" sz="2000" dirty="0"/>
              <a:t/>
            </a:r>
            <a:br>
              <a:rPr lang="uk-UA" sz="2000" dirty="0"/>
            </a:br>
            <a:r>
              <a:rPr lang="uk-UA" sz="2000" dirty="0" smtClean="0"/>
              <a:t>	</a:t>
            </a:r>
            <a:r>
              <a:rPr lang="uk-UA" sz="2000" dirty="0" smtClean="0">
                <a:solidFill>
                  <a:srgbClr val="FF0000"/>
                </a:solidFill>
              </a:rPr>
              <a:t>p </a:t>
            </a:r>
            <a:r>
              <a:rPr lang="uk-UA" sz="2000" dirty="0">
                <a:solidFill>
                  <a:srgbClr val="FF0000"/>
                </a:solidFill>
              </a:rPr>
              <a:t>{</a:t>
            </a:r>
            <a:br>
              <a:rPr lang="uk-UA" sz="2000" dirty="0">
                <a:solidFill>
                  <a:srgbClr val="FF0000"/>
                </a:solidFill>
              </a:rPr>
            </a:br>
            <a:r>
              <a:rPr lang="uk-UA" sz="2000" dirty="0" smtClean="0">
                <a:solidFill>
                  <a:srgbClr val="FF0000"/>
                </a:solidFill>
              </a:rPr>
              <a:t>	}</a:t>
            </a:r>
            <a:r>
              <a:rPr lang="uk-UA" sz="2000" dirty="0">
                <a:solidFill>
                  <a:srgbClr val="FF0000"/>
                </a:solidFill>
              </a:rPr>
              <a:t/>
            </a:r>
            <a:br>
              <a:rPr lang="uk-UA" sz="2000" dirty="0">
                <a:solidFill>
                  <a:srgbClr val="FF0000"/>
                </a:solidFill>
              </a:rPr>
            </a:br>
            <a:r>
              <a:rPr lang="uk-UA" sz="2000" dirty="0">
                <a:solidFill>
                  <a:srgbClr val="FF0000"/>
                </a:solidFill>
              </a:rPr>
              <a:t/>
            </a:r>
            <a:br>
              <a:rPr lang="uk-UA" sz="2000" dirty="0">
                <a:solidFill>
                  <a:srgbClr val="FF0000"/>
                </a:solidFill>
              </a:rPr>
            </a:br>
            <a:r>
              <a:rPr lang="uk-UA" sz="2000" dirty="0" smtClean="0">
                <a:solidFill>
                  <a:srgbClr val="FF0000"/>
                </a:solidFill>
              </a:rPr>
              <a:t>	h1 </a:t>
            </a:r>
            <a:r>
              <a:rPr lang="uk-UA" sz="2000" dirty="0">
                <a:solidFill>
                  <a:srgbClr val="FF0000"/>
                </a:solidFill>
              </a:rPr>
              <a:t>{</a:t>
            </a:r>
            <a:br>
              <a:rPr lang="uk-UA" sz="2000" dirty="0">
                <a:solidFill>
                  <a:srgbClr val="FF0000"/>
                </a:solidFill>
              </a:rPr>
            </a:br>
            <a:r>
              <a:rPr lang="uk-UA" sz="2000" dirty="0" smtClean="0">
                <a:solidFill>
                  <a:srgbClr val="FF0000"/>
                </a:solidFill>
              </a:rPr>
              <a:t>	}</a:t>
            </a:r>
            <a:r>
              <a:rPr lang="uk-UA" sz="2000" dirty="0"/>
              <a:t/>
            </a:r>
            <a:br>
              <a:rPr lang="uk-UA" sz="2000" dirty="0"/>
            </a:br>
            <a:r>
              <a:rPr lang="uk-UA" sz="2000" dirty="0"/>
              <a:t/>
            </a:r>
            <a:br>
              <a:rPr lang="uk-UA" sz="2000" dirty="0"/>
            </a:br>
            <a:r>
              <a:rPr lang="uk-UA" sz="2000" dirty="0"/>
              <a:t>Давайте застосуємо те, що ми дізналися в цій аналогії до нашого прикладу і використовуємо подібні ідеї, щоб додати трохи кольору і життя в статтю про </a:t>
            </a:r>
            <a:r>
              <a:rPr lang="uk-UA" sz="2000" dirty="0" err="1" smtClean="0"/>
              <a:t>Джастіна</a:t>
            </a:r>
            <a:r>
              <a:rPr lang="uk-UA" sz="2000" dirty="0" smtClean="0"/>
              <a:t> </a:t>
            </a:r>
            <a:r>
              <a:rPr lang="uk-UA" sz="2000" dirty="0" err="1" smtClean="0"/>
              <a:t>Бівера</a:t>
            </a:r>
            <a:r>
              <a:rPr lang="uk-UA" sz="2000" dirty="0" smtClean="0"/>
              <a:t>.</a:t>
            </a:r>
            <a:endParaRPr lang="uk-UA" sz="2000" dirty="0"/>
          </a:p>
        </p:txBody>
      </p:sp>
    </p:spTree>
    <p:extLst>
      <p:ext uri="{BB962C8B-B14F-4D97-AF65-F5344CB8AC3E}">
        <p14:creationId xmlns:p14="http://schemas.microsoft.com/office/powerpoint/2010/main" val="1796526629"/>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0" y="1"/>
            <a:ext cx="9144000" cy="548679"/>
          </a:xfrm>
        </p:spPr>
        <p:txBody>
          <a:bodyPr>
            <a:normAutofit fontScale="90000"/>
          </a:bodyPr>
          <a:lstStyle/>
          <a:p>
            <a:r>
              <a:rPr lang="en-US" b="1" dirty="0" smtClean="0"/>
              <a:t>HTML5&amp;CSS3</a:t>
            </a:r>
            <a:endParaRPr lang="uk-UA" b="1" dirty="0"/>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692696"/>
            <a:ext cx="8586808" cy="57606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93811308"/>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0" y="1"/>
            <a:ext cx="9144000" cy="548679"/>
          </a:xfrm>
        </p:spPr>
        <p:txBody>
          <a:bodyPr>
            <a:normAutofit fontScale="90000"/>
          </a:bodyPr>
          <a:lstStyle/>
          <a:p>
            <a:r>
              <a:rPr lang="en-US" b="1" dirty="0" smtClean="0"/>
              <a:t>HTML5&amp;CSS3</a:t>
            </a:r>
            <a:endParaRPr lang="uk-UA" b="1" dirty="0"/>
          </a:p>
        </p:txBody>
      </p:sp>
      <p:sp>
        <p:nvSpPr>
          <p:cNvPr id="3" name="Прямоугольник 2"/>
          <p:cNvSpPr/>
          <p:nvPr/>
        </p:nvSpPr>
        <p:spPr>
          <a:xfrm>
            <a:off x="179512" y="620688"/>
            <a:ext cx="8640960" cy="923330"/>
          </a:xfrm>
          <a:prstGeom prst="rect">
            <a:avLst/>
          </a:prstGeom>
        </p:spPr>
        <p:txBody>
          <a:bodyPr wrap="square">
            <a:spAutoFit/>
          </a:bodyPr>
          <a:lstStyle/>
          <a:p>
            <a:r>
              <a:rPr lang="uk-UA" dirty="0"/>
              <a:t>Замість будівництва дверей, вікон та іншого ми маємо справу з елементами, на зразок </a:t>
            </a:r>
            <a:r>
              <a:rPr lang="uk-UA" dirty="0">
                <a:solidFill>
                  <a:srgbClr val="FF0000"/>
                </a:solidFill>
              </a:rPr>
              <a:t>&lt;</a:t>
            </a:r>
            <a:r>
              <a:rPr lang="uk-UA" dirty="0" err="1">
                <a:solidFill>
                  <a:srgbClr val="FF0000"/>
                </a:solidFill>
              </a:rPr>
              <a:t>article</a:t>
            </a:r>
            <a:r>
              <a:rPr lang="uk-UA" dirty="0">
                <a:solidFill>
                  <a:srgbClr val="FF0000"/>
                </a:solidFill>
              </a:rPr>
              <a:t>&gt;, &lt;p&gt;, &lt;</a:t>
            </a:r>
            <a:r>
              <a:rPr lang="uk-UA" dirty="0" err="1">
                <a:solidFill>
                  <a:srgbClr val="FF0000"/>
                </a:solidFill>
              </a:rPr>
              <a:t>header</a:t>
            </a:r>
            <a:r>
              <a:rPr lang="uk-UA" dirty="0">
                <a:solidFill>
                  <a:srgbClr val="FF0000"/>
                </a:solidFill>
              </a:rPr>
              <a:t>&gt;, &lt;</a:t>
            </a:r>
            <a:r>
              <a:rPr lang="uk-UA" dirty="0" err="1">
                <a:solidFill>
                  <a:srgbClr val="FF0000"/>
                </a:solidFill>
              </a:rPr>
              <a:t>body</a:t>
            </a:r>
            <a:r>
              <a:rPr lang="uk-UA" dirty="0">
                <a:solidFill>
                  <a:srgbClr val="FF0000"/>
                </a:solidFill>
              </a:rPr>
              <a:t>&gt;, &lt;</a:t>
            </a:r>
            <a:r>
              <a:rPr lang="uk-UA" dirty="0" err="1">
                <a:solidFill>
                  <a:srgbClr val="FF0000"/>
                </a:solidFill>
              </a:rPr>
              <a:t>figcaption</a:t>
            </a:r>
            <a:r>
              <a:rPr lang="uk-UA" dirty="0">
                <a:solidFill>
                  <a:srgbClr val="FF0000"/>
                </a:solidFill>
              </a:rPr>
              <a:t>&gt;</a:t>
            </a:r>
            <a:r>
              <a:rPr lang="uk-UA" dirty="0"/>
              <a:t> і ін. Ці теги створюють сторінку і тепер CSS допоможе дати їм стиль.</a:t>
            </a:r>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23729" y="1503572"/>
            <a:ext cx="5328592" cy="51390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8806439"/>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0" y="1"/>
            <a:ext cx="9144000" cy="548679"/>
          </a:xfrm>
        </p:spPr>
        <p:txBody>
          <a:bodyPr>
            <a:normAutofit fontScale="90000"/>
          </a:bodyPr>
          <a:lstStyle/>
          <a:p>
            <a:r>
              <a:rPr lang="en-US" b="1" dirty="0" smtClean="0"/>
              <a:t>HTML5&amp;CSS3</a:t>
            </a:r>
            <a:endParaRPr lang="uk-UA" b="1" dirty="0"/>
          </a:p>
        </p:txBody>
      </p:sp>
      <p:sp>
        <p:nvSpPr>
          <p:cNvPr id="3" name="Прямоугольник 2"/>
          <p:cNvSpPr/>
          <p:nvPr/>
        </p:nvSpPr>
        <p:spPr>
          <a:xfrm>
            <a:off x="179512" y="620688"/>
            <a:ext cx="8640960" cy="923330"/>
          </a:xfrm>
          <a:prstGeom prst="rect">
            <a:avLst/>
          </a:prstGeom>
        </p:spPr>
        <p:txBody>
          <a:bodyPr wrap="square">
            <a:spAutoFit/>
          </a:bodyPr>
          <a:lstStyle/>
          <a:p>
            <a:r>
              <a:rPr lang="uk-UA" dirty="0"/>
              <a:t>Замість будівництва дверей, вікон та іншого ми маємо справу з елементами, на зразок </a:t>
            </a:r>
            <a:r>
              <a:rPr lang="uk-UA" dirty="0">
                <a:solidFill>
                  <a:srgbClr val="FF0000"/>
                </a:solidFill>
              </a:rPr>
              <a:t>&lt;</a:t>
            </a:r>
            <a:r>
              <a:rPr lang="uk-UA" dirty="0" err="1">
                <a:solidFill>
                  <a:srgbClr val="FF0000"/>
                </a:solidFill>
              </a:rPr>
              <a:t>article</a:t>
            </a:r>
            <a:r>
              <a:rPr lang="uk-UA" dirty="0">
                <a:solidFill>
                  <a:srgbClr val="FF0000"/>
                </a:solidFill>
              </a:rPr>
              <a:t>&gt;, &lt;p&gt;, &lt;</a:t>
            </a:r>
            <a:r>
              <a:rPr lang="uk-UA" dirty="0" err="1">
                <a:solidFill>
                  <a:srgbClr val="FF0000"/>
                </a:solidFill>
              </a:rPr>
              <a:t>header</a:t>
            </a:r>
            <a:r>
              <a:rPr lang="uk-UA" dirty="0">
                <a:solidFill>
                  <a:srgbClr val="FF0000"/>
                </a:solidFill>
              </a:rPr>
              <a:t>&gt;, &lt;</a:t>
            </a:r>
            <a:r>
              <a:rPr lang="uk-UA" dirty="0" err="1">
                <a:solidFill>
                  <a:srgbClr val="FF0000"/>
                </a:solidFill>
              </a:rPr>
              <a:t>body</a:t>
            </a:r>
            <a:r>
              <a:rPr lang="uk-UA" dirty="0">
                <a:solidFill>
                  <a:srgbClr val="FF0000"/>
                </a:solidFill>
              </a:rPr>
              <a:t>&gt;, &lt;</a:t>
            </a:r>
            <a:r>
              <a:rPr lang="uk-UA" dirty="0" err="1">
                <a:solidFill>
                  <a:srgbClr val="FF0000"/>
                </a:solidFill>
              </a:rPr>
              <a:t>figcaption</a:t>
            </a:r>
            <a:r>
              <a:rPr lang="uk-UA" dirty="0">
                <a:solidFill>
                  <a:srgbClr val="FF0000"/>
                </a:solidFill>
              </a:rPr>
              <a:t>&gt;</a:t>
            </a:r>
            <a:r>
              <a:rPr lang="uk-UA" dirty="0"/>
              <a:t> і ін. Ці теги створюють сторінку і тепер CSS допоможе дати їм стиль.</a:t>
            </a:r>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1503572"/>
            <a:ext cx="5328592" cy="51390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Прямоугольник 3"/>
          <p:cNvSpPr/>
          <p:nvPr/>
        </p:nvSpPr>
        <p:spPr>
          <a:xfrm>
            <a:off x="5652120" y="1560369"/>
            <a:ext cx="3347864" cy="4247317"/>
          </a:xfrm>
          <a:prstGeom prst="rect">
            <a:avLst/>
          </a:prstGeom>
        </p:spPr>
        <p:txBody>
          <a:bodyPr wrap="square">
            <a:spAutoFit/>
          </a:bodyPr>
          <a:lstStyle/>
          <a:p>
            <a:r>
              <a:rPr lang="uk-UA" dirty="0"/>
              <a:t>Ми </a:t>
            </a:r>
            <a:r>
              <a:rPr lang="uk-UA" dirty="0" smtClean="0"/>
              <a:t>додамо </a:t>
            </a:r>
            <a:r>
              <a:rPr lang="uk-UA" dirty="0"/>
              <a:t>прості кольори, фон, </a:t>
            </a:r>
            <a:r>
              <a:rPr lang="uk-UA" dirty="0" smtClean="0"/>
              <a:t>змінимо </a:t>
            </a:r>
            <a:r>
              <a:rPr lang="uk-UA" dirty="0"/>
              <a:t>стиль шрифту і ін. </a:t>
            </a:r>
            <a:br>
              <a:rPr lang="uk-UA" dirty="0"/>
            </a:br>
            <a:r>
              <a:rPr lang="uk-UA" dirty="0"/>
              <a:t/>
            </a:r>
            <a:br>
              <a:rPr lang="uk-UA" dirty="0"/>
            </a:br>
            <a:r>
              <a:rPr lang="uk-UA" dirty="0"/>
              <a:t>Перший крок полягає в збереженні всього HTML-коду в окремий </a:t>
            </a:r>
            <a:r>
              <a:rPr lang="uk-UA" dirty="0" smtClean="0"/>
              <a:t>файл </a:t>
            </a:r>
            <a:r>
              <a:rPr lang="uk-UA" dirty="0" err="1" smtClean="0">
                <a:solidFill>
                  <a:srgbClr val="FF0000"/>
                </a:solidFill>
              </a:rPr>
              <a:t>article.html</a:t>
            </a:r>
            <a:r>
              <a:rPr lang="uk-UA" dirty="0"/>
              <a:t>. </a:t>
            </a:r>
            <a:endParaRPr lang="uk-UA" dirty="0" smtClean="0"/>
          </a:p>
          <a:p>
            <a:endParaRPr lang="uk-UA" dirty="0"/>
          </a:p>
          <a:p>
            <a:r>
              <a:rPr lang="uk-UA" dirty="0" smtClean="0"/>
              <a:t>Потім створимо </a:t>
            </a:r>
            <a:r>
              <a:rPr lang="uk-UA" dirty="0"/>
              <a:t>окремий файл, в якому ми будемо зберігати наші правила </a:t>
            </a:r>
            <a:r>
              <a:rPr lang="uk-UA" dirty="0" smtClean="0"/>
              <a:t>CSS - </a:t>
            </a:r>
            <a:r>
              <a:rPr lang="uk-UA" dirty="0" err="1" smtClean="0">
                <a:solidFill>
                  <a:srgbClr val="FF0000"/>
                </a:solidFill>
              </a:rPr>
              <a:t>main.css</a:t>
            </a:r>
            <a:r>
              <a:rPr lang="uk-UA" dirty="0" smtClean="0"/>
              <a:t>.</a:t>
            </a:r>
          </a:p>
          <a:p>
            <a:endParaRPr lang="uk-UA" dirty="0"/>
          </a:p>
          <a:p>
            <a:r>
              <a:rPr lang="uk-UA" dirty="0"/>
              <a:t>Після </a:t>
            </a:r>
            <a:r>
              <a:rPr lang="uk-UA" dirty="0" smtClean="0"/>
              <a:t>кожної зміни </a:t>
            </a:r>
            <a:r>
              <a:rPr lang="uk-UA" dirty="0"/>
              <a:t>в </a:t>
            </a:r>
            <a:r>
              <a:rPr lang="uk-UA" dirty="0" err="1">
                <a:solidFill>
                  <a:srgbClr val="FF0000"/>
                </a:solidFill>
              </a:rPr>
              <a:t>main.css</a:t>
            </a:r>
            <a:r>
              <a:rPr lang="uk-UA" dirty="0"/>
              <a:t> ми можемо перезавантажити сторінку </a:t>
            </a:r>
            <a:r>
              <a:rPr lang="uk-UA" dirty="0" smtClean="0"/>
              <a:t>браузера, </a:t>
            </a:r>
            <a:r>
              <a:rPr lang="uk-UA" dirty="0"/>
              <a:t>щоб оновити її зовнішній вигляд.</a:t>
            </a:r>
          </a:p>
        </p:txBody>
      </p:sp>
    </p:spTree>
    <p:extLst>
      <p:ext uri="{BB962C8B-B14F-4D97-AF65-F5344CB8AC3E}">
        <p14:creationId xmlns:p14="http://schemas.microsoft.com/office/powerpoint/2010/main" val="195522523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0" y="1"/>
            <a:ext cx="9144000" cy="548679"/>
          </a:xfrm>
        </p:spPr>
        <p:txBody>
          <a:bodyPr>
            <a:normAutofit fontScale="90000"/>
          </a:bodyPr>
          <a:lstStyle/>
          <a:p>
            <a:r>
              <a:rPr lang="en-US" b="1" dirty="0" smtClean="0"/>
              <a:t>HTML5&amp;CSS3</a:t>
            </a:r>
            <a:endParaRPr lang="uk-UA" b="1"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504" y="552865"/>
            <a:ext cx="4392488" cy="6179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Прямокутник 2"/>
          <p:cNvSpPr/>
          <p:nvPr/>
        </p:nvSpPr>
        <p:spPr>
          <a:xfrm>
            <a:off x="4476984" y="562175"/>
            <a:ext cx="4572000" cy="3785652"/>
          </a:xfrm>
          <a:prstGeom prst="rect">
            <a:avLst/>
          </a:prstGeom>
        </p:spPr>
        <p:txBody>
          <a:bodyPr>
            <a:spAutoFit/>
          </a:bodyPr>
          <a:lstStyle/>
          <a:p>
            <a:r>
              <a:rPr lang="uk-UA" sz="2000" dirty="0" smtClean="0"/>
              <a:t>Таким чином, ми позначили кожен елемент відповідно до його семантичного значенням. </a:t>
            </a:r>
          </a:p>
          <a:p>
            <a:endParaRPr lang="uk-UA" sz="2000" dirty="0"/>
          </a:p>
          <a:p>
            <a:r>
              <a:rPr lang="uk-UA" sz="2000" dirty="0" smtClean="0"/>
              <a:t>Це саме та поведінка і логіка, яку ми очікуємо побачити від браузера. </a:t>
            </a:r>
          </a:p>
          <a:p>
            <a:endParaRPr lang="uk-UA" sz="2000" dirty="0"/>
          </a:p>
          <a:p>
            <a:r>
              <a:rPr lang="uk-UA" sz="2000" dirty="0" smtClean="0"/>
              <a:t>Наша робота - розповісти браузеру так, щоб йому стало зрозуміло, що позначає кожен з цих елементів і як вони поєднуються один з одним синтаксично.</a:t>
            </a:r>
            <a:endParaRPr lang="uk-UA" sz="2000" dirty="0"/>
          </a:p>
        </p:txBody>
      </p:sp>
    </p:spTree>
    <p:extLst>
      <p:ext uri="{BB962C8B-B14F-4D97-AF65-F5344CB8AC3E}">
        <p14:creationId xmlns:p14="http://schemas.microsoft.com/office/powerpoint/2010/main" val="259156938"/>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0" y="1"/>
            <a:ext cx="9144000" cy="548679"/>
          </a:xfrm>
        </p:spPr>
        <p:txBody>
          <a:bodyPr>
            <a:normAutofit fontScale="90000"/>
          </a:bodyPr>
          <a:lstStyle/>
          <a:p>
            <a:r>
              <a:rPr lang="en-US" b="1" dirty="0" smtClean="0"/>
              <a:t>HTML5&amp;CSS3</a:t>
            </a:r>
            <a:endParaRPr lang="uk-UA" b="1" dirty="0"/>
          </a:p>
        </p:txBody>
      </p:sp>
      <p:sp>
        <p:nvSpPr>
          <p:cNvPr id="3" name="Прямоугольник 2"/>
          <p:cNvSpPr/>
          <p:nvPr/>
        </p:nvSpPr>
        <p:spPr>
          <a:xfrm>
            <a:off x="179512" y="620688"/>
            <a:ext cx="8640960" cy="3046988"/>
          </a:xfrm>
          <a:prstGeom prst="rect">
            <a:avLst/>
          </a:prstGeom>
        </p:spPr>
        <p:txBody>
          <a:bodyPr wrap="square">
            <a:spAutoFit/>
          </a:bodyPr>
          <a:lstStyle/>
          <a:p>
            <a:r>
              <a:rPr lang="uk-UA" sz="2400" dirty="0"/>
              <a:t>Тепер нам потрібно відкрити </a:t>
            </a:r>
            <a:r>
              <a:rPr lang="uk-UA" sz="2400" dirty="0" err="1" smtClean="0">
                <a:solidFill>
                  <a:srgbClr val="FF0000"/>
                </a:solidFill>
              </a:rPr>
              <a:t>article.html</a:t>
            </a:r>
            <a:r>
              <a:rPr lang="uk-UA" sz="2400" dirty="0" smtClean="0"/>
              <a:t> </a:t>
            </a:r>
            <a:r>
              <a:rPr lang="uk-UA" sz="2400" dirty="0"/>
              <a:t>і завантажити файл </a:t>
            </a:r>
            <a:r>
              <a:rPr lang="uk-UA" sz="2400" dirty="0" err="1">
                <a:solidFill>
                  <a:srgbClr val="FF0000"/>
                </a:solidFill>
              </a:rPr>
              <a:t>main.css</a:t>
            </a:r>
            <a:r>
              <a:rPr lang="uk-UA" sz="2400" dirty="0"/>
              <a:t>. Це робиться за допомогою </a:t>
            </a:r>
            <a:r>
              <a:rPr lang="uk-UA" sz="2400" dirty="0" err="1"/>
              <a:t>тега</a:t>
            </a:r>
            <a:r>
              <a:rPr lang="uk-UA" sz="2400" dirty="0"/>
              <a:t> </a:t>
            </a:r>
            <a:r>
              <a:rPr lang="uk-UA" sz="2400" dirty="0">
                <a:solidFill>
                  <a:srgbClr val="FF0000"/>
                </a:solidFill>
              </a:rPr>
              <a:t>&lt;</a:t>
            </a:r>
            <a:r>
              <a:rPr lang="uk-UA" sz="2400" dirty="0" err="1">
                <a:solidFill>
                  <a:srgbClr val="FF0000"/>
                </a:solidFill>
              </a:rPr>
              <a:t>link</a:t>
            </a:r>
            <a:r>
              <a:rPr lang="uk-UA" sz="2400" dirty="0">
                <a:solidFill>
                  <a:srgbClr val="FF0000"/>
                </a:solidFill>
              </a:rPr>
              <a:t>&gt; </a:t>
            </a:r>
            <a:r>
              <a:rPr lang="uk-UA" sz="2400" dirty="0"/>
              <a:t>всередині </a:t>
            </a:r>
            <a:r>
              <a:rPr lang="uk-UA" sz="2400" dirty="0">
                <a:solidFill>
                  <a:srgbClr val="FF0000"/>
                </a:solidFill>
              </a:rPr>
              <a:t>&lt;</a:t>
            </a:r>
            <a:r>
              <a:rPr lang="uk-UA" sz="2400" dirty="0" err="1">
                <a:solidFill>
                  <a:srgbClr val="FF0000"/>
                </a:solidFill>
              </a:rPr>
              <a:t>head</a:t>
            </a:r>
            <a:r>
              <a:rPr lang="uk-UA" sz="2400" dirty="0">
                <a:solidFill>
                  <a:srgbClr val="FF0000"/>
                </a:solidFill>
              </a:rPr>
              <a:t>&gt; </a:t>
            </a:r>
            <a:r>
              <a:rPr lang="uk-UA" sz="2400" dirty="0"/>
              <a:t>в коді HTML. Просто додайте цей тег в </a:t>
            </a:r>
            <a:r>
              <a:rPr lang="uk-UA" sz="2400" dirty="0">
                <a:solidFill>
                  <a:srgbClr val="FF0000"/>
                </a:solidFill>
              </a:rPr>
              <a:t>&lt;</a:t>
            </a:r>
            <a:r>
              <a:rPr lang="uk-UA" sz="2400" dirty="0" err="1">
                <a:solidFill>
                  <a:srgbClr val="FF0000"/>
                </a:solidFill>
              </a:rPr>
              <a:t>head</a:t>
            </a:r>
            <a:r>
              <a:rPr lang="uk-UA" sz="2400" dirty="0">
                <a:solidFill>
                  <a:srgbClr val="FF0000"/>
                </a:solidFill>
              </a:rPr>
              <a:t>&gt;.</a:t>
            </a:r>
            <a:r>
              <a:rPr lang="uk-UA" sz="2400" dirty="0"/>
              <a:t/>
            </a:r>
            <a:br>
              <a:rPr lang="uk-UA" sz="2400" dirty="0"/>
            </a:br>
            <a:r>
              <a:rPr lang="uk-UA" sz="2400" dirty="0"/>
              <a:t/>
            </a:r>
            <a:br>
              <a:rPr lang="uk-UA" sz="2400" dirty="0"/>
            </a:br>
            <a:r>
              <a:rPr lang="uk-UA" sz="2400" dirty="0" smtClean="0"/>
              <a:t>	</a:t>
            </a:r>
            <a:r>
              <a:rPr lang="uk-UA" sz="2400" b="1" dirty="0" smtClean="0">
                <a:solidFill>
                  <a:srgbClr val="FF0000"/>
                </a:solidFill>
              </a:rPr>
              <a:t>&lt;</a:t>
            </a:r>
            <a:r>
              <a:rPr lang="uk-UA" sz="2400" b="1" dirty="0" err="1" smtClean="0">
                <a:solidFill>
                  <a:srgbClr val="FF0000"/>
                </a:solidFill>
              </a:rPr>
              <a:t>link</a:t>
            </a:r>
            <a:r>
              <a:rPr lang="uk-UA" sz="2400" b="1" dirty="0" smtClean="0">
                <a:solidFill>
                  <a:srgbClr val="FF0000"/>
                </a:solidFill>
              </a:rPr>
              <a:t> </a:t>
            </a:r>
            <a:r>
              <a:rPr lang="uk-UA" sz="2400" b="1" dirty="0" err="1">
                <a:solidFill>
                  <a:srgbClr val="FF0000"/>
                </a:solidFill>
              </a:rPr>
              <a:t>rel</a:t>
            </a:r>
            <a:r>
              <a:rPr lang="uk-UA" sz="2400" b="1" dirty="0">
                <a:solidFill>
                  <a:srgbClr val="FF0000"/>
                </a:solidFill>
              </a:rPr>
              <a:t> = "</a:t>
            </a:r>
            <a:r>
              <a:rPr lang="uk-UA" sz="2400" b="1" dirty="0" err="1">
                <a:solidFill>
                  <a:srgbClr val="FF0000"/>
                </a:solidFill>
              </a:rPr>
              <a:t>stylesheet</a:t>
            </a:r>
            <a:r>
              <a:rPr lang="uk-UA" sz="2400" b="1" dirty="0">
                <a:solidFill>
                  <a:srgbClr val="FF0000"/>
                </a:solidFill>
              </a:rPr>
              <a:t>" </a:t>
            </a:r>
            <a:r>
              <a:rPr lang="uk-UA" sz="2400" b="1" dirty="0" err="1">
                <a:solidFill>
                  <a:srgbClr val="FF0000"/>
                </a:solidFill>
              </a:rPr>
              <a:t>href</a:t>
            </a:r>
            <a:r>
              <a:rPr lang="uk-UA" sz="2400" b="1" dirty="0">
                <a:solidFill>
                  <a:srgbClr val="FF0000"/>
                </a:solidFill>
              </a:rPr>
              <a:t> = "</a:t>
            </a:r>
            <a:r>
              <a:rPr lang="uk-UA" sz="2400" b="1" dirty="0" err="1">
                <a:solidFill>
                  <a:srgbClr val="FF0000"/>
                </a:solidFill>
              </a:rPr>
              <a:t>main.css</a:t>
            </a:r>
            <a:r>
              <a:rPr lang="uk-UA" sz="2400" b="1" dirty="0">
                <a:solidFill>
                  <a:srgbClr val="FF0000"/>
                </a:solidFill>
              </a:rPr>
              <a:t>"&gt;</a:t>
            </a:r>
            <a:r>
              <a:rPr lang="uk-UA" sz="2400" dirty="0"/>
              <a:t/>
            </a:r>
            <a:br>
              <a:rPr lang="uk-UA" sz="2400" dirty="0"/>
            </a:br>
            <a:r>
              <a:rPr lang="uk-UA" sz="2400" dirty="0"/>
              <a:t/>
            </a:r>
            <a:br>
              <a:rPr lang="uk-UA" sz="2400" dirty="0"/>
            </a:br>
            <a:r>
              <a:rPr lang="uk-UA" sz="2400" dirty="0"/>
              <a:t>Атрибут </a:t>
            </a:r>
            <a:r>
              <a:rPr lang="uk-UA" sz="2400" dirty="0" err="1">
                <a:solidFill>
                  <a:srgbClr val="FF0000"/>
                </a:solidFill>
              </a:rPr>
              <a:t>href</a:t>
            </a:r>
            <a:r>
              <a:rPr lang="uk-UA" sz="2400" dirty="0"/>
              <a:t> вказує де знаходиться файл. </a:t>
            </a:r>
            <a:endParaRPr lang="uk-UA" sz="2400" dirty="0" smtClean="0"/>
          </a:p>
          <a:p>
            <a:r>
              <a:rPr lang="uk-UA" sz="2400" dirty="0" err="1" smtClean="0">
                <a:solidFill>
                  <a:srgbClr val="FF0000"/>
                </a:solidFill>
              </a:rPr>
              <a:t>stylesheet</a:t>
            </a:r>
            <a:r>
              <a:rPr lang="uk-UA" sz="2400" dirty="0" smtClean="0"/>
              <a:t> говорить, </a:t>
            </a:r>
            <a:r>
              <a:rPr lang="uk-UA" sz="2400" dirty="0"/>
              <a:t>що це таблиця стилів.</a:t>
            </a:r>
          </a:p>
        </p:txBody>
      </p:sp>
    </p:spTree>
    <p:extLst>
      <p:ext uri="{BB962C8B-B14F-4D97-AF65-F5344CB8AC3E}">
        <p14:creationId xmlns:p14="http://schemas.microsoft.com/office/powerpoint/2010/main" val="3707113112"/>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0" y="1"/>
            <a:ext cx="9144000" cy="548679"/>
          </a:xfrm>
        </p:spPr>
        <p:txBody>
          <a:bodyPr>
            <a:normAutofit fontScale="90000"/>
          </a:bodyPr>
          <a:lstStyle/>
          <a:p>
            <a:r>
              <a:rPr lang="en-US" b="1" dirty="0" smtClean="0"/>
              <a:t>HTML5&amp;CSS3</a:t>
            </a:r>
            <a:endParaRPr lang="uk-UA" b="1" dirty="0"/>
          </a:p>
        </p:txBody>
      </p:sp>
      <p:sp>
        <p:nvSpPr>
          <p:cNvPr id="3" name="Прямоугольник 2"/>
          <p:cNvSpPr/>
          <p:nvPr/>
        </p:nvSpPr>
        <p:spPr>
          <a:xfrm>
            <a:off x="179512" y="620688"/>
            <a:ext cx="8640960" cy="3539430"/>
          </a:xfrm>
          <a:prstGeom prst="rect">
            <a:avLst/>
          </a:prstGeom>
        </p:spPr>
        <p:txBody>
          <a:bodyPr wrap="square">
            <a:spAutoFit/>
          </a:bodyPr>
          <a:lstStyle/>
          <a:p>
            <a:r>
              <a:rPr lang="uk-UA" sz="2400" dirty="0"/>
              <a:t>Щоб почати вносити зміни в зовнішній вигляд через CSS, спробуємо знайти правильний селектор для </a:t>
            </a:r>
            <a:r>
              <a:rPr lang="uk-UA" sz="2400" dirty="0" smtClean="0"/>
              <a:t>заголовка.</a:t>
            </a:r>
            <a:r>
              <a:rPr lang="uk-UA" sz="2400" dirty="0"/>
              <a:t/>
            </a:r>
            <a:br>
              <a:rPr lang="uk-UA" sz="2400" dirty="0"/>
            </a:br>
            <a:r>
              <a:rPr lang="uk-UA" sz="2400" dirty="0"/>
              <a:t/>
            </a:r>
            <a:br>
              <a:rPr lang="uk-UA" sz="2400" dirty="0"/>
            </a:br>
            <a:r>
              <a:rPr lang="uk-UA" sz="2400" dirty="0" smtClean="0"/>
              <a:t>	</a:t>
            </a:r>
            <a:r>
              <a:rPr lang="uk-UA" sz="2400" b="1" dirty="0" smtClean="0">
                <a:solidFill>
                  <a:srgbClr val="FF0000"/>
                </a:solidFill>
              </a:rPr>
              <a:t>h1 </a:t>
            </a:r>
            <a:r>
              <a:rPr lang="uk-UA" sz="2400" b="1" dirty="0">
                <a:solidFill>
                  <a:srgbClr val="FF0000"/>
                </a:solidFill>
              </a:rPr>
              <a:t>{</a:t>
            </a:r>
            <a:br>
              <a:rPr lang="uk-UA" sz="2400" b="1" dirty="0">
                <a:solidFill>
                  <a:srgbClr val="FF0000"/>
                </a:solidFill>
              </a:rPr>
            </a:br>
            <a:r>
              <a:rPr lang="uk-UA" sz="2400" b="1" dirty="0" smtClean="0">
                <a:solidFill>
                  <a:srgbClr val="FF0000"/>
                </a:solidFill>
              </a:rPr>
              <a:t>	}</a:t>
            </a:r>
            <a:r>
              <a:rPr lang="uk-UA" sz="2400" dirty="0"/>
              <a:t/>
            </a:r>
            <a:br>
              <a:rPr lang="uk-UA" sz="2400" dirty="0"/>
            </a:br>
            <a:r>
              <a:rPr lang="uk-UA" sz="2400" dirty="0"/>
              <a:t/>
            </a:r>
            <a:br>
              <a:rPr lang="uk-UA" sz="2400" dirty="0"/>
            </a:br>
            <a:r>
              <a:rPr lang="uk-UA" dirty="0" smtClean="0"/>
              <a:t>Саме </a:t>
            </a:r>
            <a:r>
              <a:rPr lang="uk-UA" dirty="0"/>
              <a:t>тут ми можемо сказати браузеру «</a:t>
            </a:r>
            <a:r>
              <a:rPr lang="uk-UA" dirty="0">
                <a:solidFill>
                  <a:srgbClr val="FF0000"/>
                </a:solidFill>
              </a:rPr>
              <a:t>для всіх елементів в &lt;h1&gt; застосувати наступне оформлення</a:t>
            </a:r>
            <a:r>
              <a:rPr lang="uk-UA" dirty="0"/>
              <a:t>». Зверніть увагу, що фігурні дужки порожні. Давайте спробуємо сказати, що ми хочемо зелений текст заголовка. Додамо властивість </a:t>
            </a:r>
            <a:r>
              <a:rPr lang="uk-UA" dirty="0" err="1">
                <a:solidFill>
                  <a:srgbClr val="FF0000"/>
                </a:solidFill>
              </a:rPr>
              <a:t>color</a:t>
            </a:r>
            <a:r>
              <a:rPr lang="uk-UA" dirty="0"/>
              <a:t> і встановимо його як </a:t>
            </a:r>
            <a:r>
              <a:rPr lang="uk-UA" dirty="0" err="1">
                <a:solidFill>
                  <a:srgbClr val="FF0000"/>
                </a:solidFill>
              </a:rPr>
              <a:t>green</a:t>
            </a:r>
            <a:r>
              <a:rPr lang="uk-UA" dirty="0"/>
              <a:t>.</a:t>
            </a:r>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84003" y="4167898"/>
            <a:ext cx="3831978" cy="127732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23715094"/>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0" y="1"/>
            <a:ext cx="9144000" cy="548679"/>
          </a:xfrm>
        </p:spPr>
        <p:txBody>
          <a:bodyPr>
            <a:normAutofit fontScale="90000"/>
          </a:bodyPr>
          <a:lstStyle/>
          <a:p>
            <a:r>
              <a:rPr lang="en-US" b="1" dirty="0" smtClean="0"/>
              <a:t>HTML5&amp;CSS3</a:t>
            </a:r>
            <a:endParaRPr lang="uk-UA" b="1" dirty="0"/>
          </a:p>
        </p:txBody>
      </p:sp>
      <p:sp>
        <p:nvSpPr>
          <p:cNvPr id="3" name="Прямоугольник 2"/>
          <p:cNvSpPr/>
          <p:nvPr/>
        </p:nvSpPr>
        <p:spPr>
          <a:xfrm>
            <a:off x="179512" y="620688"/>
            <a:ext cx="8640960" cy="461665"/>
          </a:xfrm>
          <a:prstGeom prst="rect">
            <a:avLst/>
          </a:prstGeom>
        </p:spPr>
        <p:txBody>
          <a:bodyPr wrap="square">
            <a:spAutoFit/>
          </a:bodyPr>
          <a:lstStyle/>
          <a:p>
            <a:r>
              <a:rPr lang="uk-UA" sz="2400" dirty="0"/>
              <a:t>Операції для цього правила пояснюються на </a:t>
            </a:r>
            <a:r>
              <a:rPr lang="uk-UA" sz="2400" dirty="0" smtClean="0"/>
              <a:t>малюнку.</a:t>
            </a:r>
            <a:endParaRPr lang="uk-UA" dirty="0"/>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1088250"/>
            <a:ext cx="6034603" cy="3600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314" name="Picture 2" descr="http://howtocodeinhtml.com/img/chapter5/article-green-head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1640" y="5229380"/>
            <a:ext cx="7600678" cy="13495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8899213"/>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0" y="1"/>
            <a:ext cx="9144000" cy="548679"/>
          </a:xfrm>
        </p:spPr>
        <p:txBody>
          <a:bodyPr>
            <a:normAutofit fontScale="90000"/>
          </a:bodyPr>
          <a:lstStyle/>
          <a:p>
            <a:r>
              <a:rPr lang="en-US" b="1" dirty="0" smtClean="0"/>
              <a:t>HTML5&amp;CSS3</a:t>
            </a:r>
            <a:endParaRPr lang="uk-UA" b="1" dirty="0"/>
          </a:p>
        </p:txBody>
      </p:sp>
      <p:sp>
        <p:nvSpPr>
          <p:cNvPr id="3" name="Прямоугольник 2"/>
          <p:cNvSpPr/>
          <p:nvPr/>
        </p:nvSpPr>
        <p:spPr>
          <a:xfrm>
            <a:off x="179512" y="620688"/>
            <a:ext cx="8640960" cy="707886"/>
          </a:xfrm>
          <a:prstGeom prst="rect">
            <a:avLst/>
          </a:prstGeom>
        </p:spPr>
        <p:txBody>
          <a:bodyPr wrap="square">
            <a:spAutoFit/>
          </a:bodyPr>
          <a:lstStyle/>
          <a:p>
            <a:r>
              <a:rPr lang="uk-UA" sz="2000" dirty="0"/>
              <a:t>Тепер ми хочемо звернутися до розділу з інформацією про </a:t>
            </a:r>
            <a:r>
              <a:rPr lang="uk-UA" sz="2000" dirty="0">
                <a:solidFill>
                  <a:srgbClr val="FF0000"/>
                </a:solidFill>
              </a:rPr>
              <a:t>автора</a:t>
            </a:r>
            <a:r>
              <a:rPr lang="uk-UA" sz="2000" dirty="0"/>
              <a:t>. Скажімо, ми бажаємо, щоб </a:t>
            </a:r>
            <a:r>
              <a:rPr lang="uk-UA" sz="2000" dirty="0">
                <a:solidFill>
                  <a:srgbClr val="FF0000"/>
                </a:solidFill>
              </a:rPr>
              <a:t>текст був білим на червоному </a:t>
            </a:r>
            <a:r>
              <a:rPr lang="uk-UA" sz="2000" dirty="0" smtClean="0">
                <a:solidFill>
                  <a:srgbClr val="FF0000"/>
                </a:solidFill>
              </a:rPr>
              <a:t>тлі</a:t>
            </a:r>
            <a:r>
              <a:rPr lang="uk-UA" sz="2000" dirty="0" smtClean="0"/>
              <a:t>.  код </a:t>
            </a:r>
            <a:r>
              <a:rPr lang="uk-UA" sz="2000" dirty="0"/>
              <a:t>HTML:</a:t>
            </a:r>
            <a:endParaRPr lang="uk-UA" sz="1600" dirty="0"/>
          </a:p>
        </p:txBody>
      </p:sp>
      <p:pic>
        <p:nvPicPr>
          <p:cNvPr id="2253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1630245"/>
            <a:ext cx="7620000" cy="1181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Прямоугольник 3"/>
          <p:cNvSpPr/>
          <p:nvPr/>
        </p:nvSpPr>
        <p:spPr>
          <a:xfrm>
            <a:off x="323528" y="2996952"/>
            <a:ext cx="8424936" cy="646331"/>
          </a:xfrm>
          <a:prstGeom prst="rect">
            <a:avLst/>
          </a:prstGeom>
        </p:spPr>
        <p:txBody>
          <a:bodyPr wrap="square">
            <a:spAutoFit/>
          </a:bodyPr>
          <a:lstStyle/>
          <a:p>
            <a:r>
              <a:rPr lang="uk-UA" dirty="0"/>
              <a:t>Використовуємо CSS, знаходимо відповідний селектор («</a:t>
            </a:r>
            <a:r>
              <a:rPr lang="uk-UA" dirty="0">
                <a:solidFill>
                  <a:srgbClr val="FF0000"/>
                </a:solidFill>
              </a:rPr>
              <a:t>р {</a:t>
            </a:r>
            <a:r>
              <a:rPr lang="uk-UA" dirty="0"/>
              <a:t>») і пробуємо дати йому червоний фон і білий колір тексту.</a:t>
            </a:r>
          </a:p>
        </p:txBody>
      </p:sp>
      <p:pic>
        <p:nvPicPr>
          <p:cNvPr id="2253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67744" y="3789040"/>
            <a:ext cx="4652933" cy="22322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26391138"/>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0" y="1"/>
            <a:ext cx="9144000" cy="548679"/>
          </a:xfrm>
        </p:spPr>
        <p:txBody>
          <a:bodyPr>
            <a:normAutofit fontScale="90000"/>
          </a:bodyPr>
          <a:lstStyle/>
          <a:p>
            <a:r>
              <a:rPr lang="en-US" b="1" dirty="0" smtClean="0"/>
              <a:t>HTML5&amp;CSS3</a:t>
            </a:r>
            <a:endParaRPr lang="uk-UA" b="1" dirty="0"/>
          </a:p>
        </p:txBody>
      </p:sp>
      <p:sp>
        <p:nvSpPr>
          <p:cNvPr id="3" name="Прямоугольник 2"/>
          <p:cNvSpPr/>
          <p:nvPr/>
        </p:nvSpPr>
        <p:spPr>
          <a:xfrm>
            <a:off x="179512" y="620688"/>
            <a:ext cx="8640960" cy="400110"/>
          </a:xfrm>
          <a:prstGeom prst="rect">
            <a:avLst/>
          </a:prstGeom>
        </p:spPr>
        <p:txBody>
          <a:bodyPr wrap="square">
            <a:spAutoFit/>
          </a:bodyPr>
          <a:lstStyle/>
          <a:p>
            <a:r>
              <a:rPr lang="uk-UA" sz="2000" dirty="0"/>
              <a:t>Як бачите ми додали одне правило під іншим. </a:t>
            </a:r>
            <a:endParaRPr lang="uk-UA" sz="1600" dirty="0"/>
          </a:p>
        </p:txBody>
      </p:sp>
      <p:pic>
        <p:nvPicPr>
          <p:cNvPr id="23554" name="Picture 2" descr="http://howtocodeinhtml.com/img/chapter5/article-red-para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18" y="1196752"/>
            <a:ext cx="8471601" cy="1323113"/>
          </a:xfrm>
          <a:prstGeom prst="rect">
            <a:avLst/>
          </a:prstGeom>
          <a:noFill/>
          <a:extLst>
            <a:ext uri="{909E8E84-426E-40DD-AFC4-6F175D3DCCD1}">
              <a14:hiddenFill xmlns:a14="http://schemas.microsoft.com/office/drawing/2010/main">
                <a:solidFill>
                  <a:srgbClr val="FFFFFF"/>
                </a:solidFill>
              </a14:hiddenFill>
            </a:ext>
          </a:extLst>
        </p:spPr>
      </p:pic>
      <p:sp>
        <p:nvSpPr>
          <p:cNvPr id="5" name="Прямоугольник 4"/>
          <p:cNvSpPr/>
          <p:nvPr/>
        </p:nvSpPr>
        <p:spPr>
          <a:xfrm>
            <a:off x="204168" y="2708920"/>
            <a:ext cx="8616304" cy="2862322"/>
          </a:xfrm>
          <a:prstGeom prst="rect">
            <a:avLst/>
          </a:prstGeom>
        </p:spPr>
        <p:txBody>
          <a:bodyPr wrap="square">
            <a:spAutoFit/>
          </a:bodyPr>
          <a:lstStyle/>
          <a:p>
            <a:r>
              <a:rPr lang="uk-UA" dirty="0"/>
              <a:t>це не зовсім вірно. </a:t>
            </a:r>
            <a:r>
              <a:rPr lang="uk-UA" dirty="0" smtClean="0"/>
              <a:t>Решта </a:t>
            </a:r>
            <a:r>
              <a:rPr lang="uk-UA" dirty="0"/>
              <a:t>абзаців теж змінилися і отримали новий фон і колір тексту. Це проблема з нашим кодом, тому що ми використовували наступне.</a:t>
            </a:r>
            <a:br>
              <a:rPr lang="uk-UA" dirty="0"/>
            </a:br>
            <a:r>
              <a:rPr lang="uk-UA" dirty="0"/>
              <a:t/>
            </a:r>
            <a:br>
              <a:rPr lang="uk-UA" dirty="0"/>
            </a:br>
            <a:r>
              <a:rPr lang="uk-UA" dirty="0" smtClean="0"/>
              <a:t>	</a:t>
            </a:r>
            <a:r>
              <a:rPr lang="uk-UA" dirty="0" smtClean="0">
                <a:solidFill>
                  <a:srgbClr val="FF0000"/>
                </a:solidFill>
              </a:rPr>
              <a:t>p </a:t>
            </a:r>
            <a:r>
              <a:rPr lang="uk-UA" dirty="0">
                <a:solidFill>
                  <a:srgbClr val="FF0000"/>
                </a:solidFill>
              </a:rPr>
              <a:t>{</a:t>
            </a:r>
            <a:br>
              <a:rPr lang="uk-UA" dirty="0">
                <a:solidFill>
                  <a:srgbClr val="FF0000"/>
                </a:solidFill>
              </a:rPr>
            </a:br>
            <a:r>
              <a:rPr lang="uk-UA" dirty="0">
                <a:solidFill>
                  <a:srgbClr val="FF0000"/>
                </a:solidFill>
              </a:rPr>
              <a:t>   </a:t>
            </a:r>
            <a:r>
              <a:rPr lang="uk-UA" dirty="0" smtClean="0">
                <a:solidFill>
                  <a:srgbClr val="FF0000"/>
                </a:solidFill>
              </a:rPr>
              <a:t>		background-color</a:t>
            </a:r>
            <a:r>
              <a:rPr lang="uk-UA" dirty="0">
                <a:solidFill>
                  <a:srgbClr val="FF0000"/>
                </a:solidFill>
              </a:rPr>
              <a:t>: </a:t>
            </a:r>
            <a:r>
              <a:rPr lang="uk-UA" dirty="0" err="1">
                <a:solidFill>
                  <a:srgbClr val="FF0000"/>
                </a:solidFill>
              </a:rPr>
              <a:t>red</a:t>
            </a:r>
            <a:r>
              <a:rPr lang="uk-UA" dirty="0">
                <a:solidFill>
                  <a:srgbClr val="FF0000"/>
                </a:solidFill>
              </a:rPr>
              <a:t>;</a:t>
            </a:r>
            <a:br>
              <a:rPr lang="uk-UA" dirty="0">
                <a:solidFill>
                  <a:srgbClr val="FF0000"/>
                </a:solidFill>
              </a:rPr>
            </a:br>
            <a:r>
              <a:rPr lang="uk-UA" dirty="0">
                <a:solidFill>
                  <a:srgbClr val="FF0000"/>
                </a:solidFill>
              </a:rPr>
              <a:t>   </a:t>
            </a:r>
            <a:r>
              <a:rPr lang="uk-UA" dirty="0" smtClean="0">
                <a:solidFill>
                  <a:srgbClr val="FF0000"/>
                </a:solidFill>
              </a:rPr>
              <a:t>		</a:t>
            </a:r>
            <a:r>
              <a:rPr lang="uk-UA" dirty="0" err="1" smtClean="0">
                <a:solidFill>
                  <a:srgbClr val="FF0000"/>
                </a:solidFill>
              </a:rPr>
              <a:t>color</a:t>
            </a:r>
            <a:r>
              <a:rPr lang="uk-UA" dirty="0">
                <a:solidFill>
                  <a:srgbClr val="FF0000"/>
                </a:solidFill>
              </a:rPr>
              <a:t>: </a:t>
            </a:r>
            <a:r>
              <a:rPr lang="uk-UA" dirty="0" err="1">
                <a:solidFill>
                  <a:srgbClr val="FF0000"/>
                </a:solidFill>
              </a:rPr>
              <a:t>white</a:t>
            </a:r>
            <a:r>
              <a:rPr lang="uk-UA" dirty="0">
                <a:solidFill>
                  <a:srgbClr val="FF0000"/>
                </a:solidFill>
              </a:rPr>
              <a:t>;</a:t>
            </a:r>
            <a:br>
              <a:rPr lang="uk-UA" dirty="0">
                <a:solidFill>
                  <a:srgbClr val="FF0000"/>
                </a:solidFill>
              </a:rPr>
            </a:br>
            <a:r>
              <a:rPr lang="uk-UA" dirty="0" smtClean="0">
                <a:solidFill>
                  <a:srgbClr val="FF0000"/>
                </a:solidFill>
              </a:rPr>
              <a:t>	}</a:t>
            </a:r>
            <a:r>
              <a:rPr lang="uk-UA" dirty="0"/>
              <a:t/>
            </a:r>
            <a:br>
              <a:rPr lang="uk-UA" dirty="0"/>
            </a:br>
            <a:r>
              <a:rPr lang="uk-UA" dirty="0"/>
              <a:t/>
            </a:r>
            <a:br>
              <a:rPr lang="uk-UA" dirty="0"/>
            </a:br>
            <a:r>
              <a:rPr lang="uk-UA" dirty="0"/>
              <a:t>Насправді ми сказали браузеру «</a:t>
            </a:r>
            <a:r>
              <a:rPr lang="uk-UA" dirty="0">
                <a:solidFill>
                  <a:srgbClr val="FF0000"/>
                </a:solidFill>
              </a:rPr>
              <a:t>знайти всі елементи &lt;р&gt; і застосувати до них зміни</a:t>
            </a:r>
            <a:r>
              <a:rPr lang="uk-UA" dirty="0"/>
              <a:t>». Однак ми хотіли поміняти тільки абзац в заголовку статті.</a:t>
            </a:r>
          </a:p>
        </p:txBody>
      </p:sp>
    </p:spTree>
    <p:extLst>
      <p:ext uri="{BB962C8B-B14F-4D97-AF65-F5344CB8AC3E}">
        <p14:creationId xmlns:p14="http://schemas.microsoft.com/office/powerpoint/2010/main" val="1805998271"/>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0" y="1"/>
            <a:ext cx="9144000" cy="548679"/>
          </a:xfrm>
        </p:spPr>
        <p:txBody>
          <a:bodyPr>
            <a:normAutofit fontScale="90000"/>
          </a:bodyPr>
          <a:lstStyle/>
          <a:p>
            <a:r>
              <a:rPr lang="en-US" b="1" dirty="0" smtClean="0"/>
              <a:t>HTML5&amp;CSS3</a:t>
            </a:r>
            <a:endParaRPr lang="uk-UA" b="1" dirty="0"/>
          </a:p>
        </p:txBody>
      </p:sp>
      <p:sp>
        <p:nvSpPr>
          <p:cNvPr id="3" name="Прямоугольник 2"/>
          <p:cNvSpPr/>
          <p:nvPr/>
        </p:nvSpPr>
        <p:spPr>
          <a:xfrm>
            <a:off x="179512" y="620688"/>
            <a:ext cx="8640960" cy="1015663"/>
          </a:xfrm>
          <a:prstGeom prst="rect">
            <a:avLst/>
          </a:prstGeom>
        </p:spPr>
        <p:txBody>
          <a:bodyPr wrap="square">
            <a:spAutoFit/>
          </a:bodyPr>
          <a:lstStyle/>
          <a:p>
            <a:r>
              <a:rPr lang="uk-UA" sz="2000" dirty="0"/>
              <a:t>Тепер нам потрібно змінити код так, щоб селектор вище застосовувався тільки до </a:t>
            </a:r>
            <a:r>
              <a:rPr lang="uk-UA" sz="2000" dirty="0">
                <a:solidFill>
                  <a:srgbClr val="FF0000"/>
                </a:solidFill>
              </a:rPr>
              <a:t>&lt;р&gt; в &lt;</a:t>
            </a:r>
            <a:r>
              <a:rPr lang="uk-UA" sz="2000" dirty="0" err="1">
                <a:solidFill>
                  <a:srgbClr val="FF0000"/>
                </a:solidFill>
              </a:rPr>
              <a:t>header</a:t>
            </a:r>
            <a:r>
              <a:rPr lang="uk-UA" sz="2000" dirty="0">
                <a:solidFill>
                  <a:srgbClr val="FF0000"/>
                </a:solidFill>
              </a:rPr>
              <a:t>&gt;, який є «дитиною» &lt;</a:t>
            </a:r>
            <a:r>
              <a:rPr lang="uk-UA" sz="2000" dirty="0" err="1">
                <a:solidFill>
                  <a:srgbClr val="FF0000"/>
                </a:solidFill>
              </a:rPr>
              <a:t>article</a:t>
            </a:r>
            <a:r>
              <a:rPr lang="uk-UA" sz="2000" dirty="0">
                <a:solidFill>
                  <a:srgbClr val="FF0000"/>
                </a:solidFill>
              </a:rPr>
              <a:t>&gt;</a:t>
            </a:r>
            <a:r>
              <a:rPr lang="uk-UA" sz="2000" dirty="0"/>
              <a:t>. Код повинен відображати цю </a:t>
            </a:r>
            <a:r>
              <a:rPr lang="uk-UA" sz="2000" dirty="0" smtClean="0"/>
              <a:t>ієрархію.</a:t>
            </a:r>
            <a:endParaRPr lang="uk-UA" sz="1600" dirty="0"/>
          </a:p>
        </p:txBody>
      </p:sp>
      <p:pic>
        <p:nvPicPr>
          <p:cNvPr id="2457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3688" y="1772815"/>
            <a:ext cx="4532351" cy="249914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457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1804" y="4653136"/>
            <a:ext cx="8501412" cy="12241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49184490"/>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0" y="1"/>
            <a:ext cx="9144000" cy="548679"/>
          </a:xfrm>
        </p:spPr>
        <p:txBody>
          <a:bodyPr>
            <a:normAutofit fontScale="90000"/>
          </a:bodyPr>
          <a:lstStyle/>
          <a:p>
            <a:r>
              <a:rPr lang="en-US" b="1" dirty="0" smtClean="0"/>
              <a:t>HTML5&amp;CSS3</a:t>
            </a:r>
            <a:endParaRPr lang="uk-UA" b="1" dirty="0"/>
          </a:p>
        </p:txBody>
      </p:sp>
      <p:sp>
        <p:nvSpPr>
          <p:cNvPr id="3" name="Прямоугольник 2"/>
          <p:cNvSpPr/>
          <p:nvPr/>
        </p:nvSpPr>
        <p:spPr>
          <a:xfrm>
            <a:off x="179512" y="620688"/>
            <a:ext cx="8640960" cy="1015663"/>
          </a:xfrm>
          <a:prstGeom prst="rect">
            <a:avLst/>
          </a:prstGeom>
        </p:spPr>
        <p:txBody>
          <a:bodyPr wrap="square">
            <a:spAutoFit/>
          </a:bodyPr>
          <a:lstStyle/>
          <a:p>
            <a:r>
              <a:rPr lang="uk-UA" sz="2000" dirty="0"/>
              <a:t>Тепер нам потрібно змінити код так, щоб селектор вище застосовувався тільки до </a:t>
            </a:r>
            <a:r>
              <a:rPr lang="uk-UA" sz="2000" dirty="0">
                <a:solidFill>
                  <a:srgbClr val="FF0000"/>
                </a:solidFill>
              </a:rPr>
              <a:t>&lt;р&gt; в &lt;</a:t>
            </a:r>
            <a:r>
              <a:rPr lang="uk-UA" sz="2000" dirty="0" err="1">
                <a:solidFill>
                  <a:srgbClr val="FF0000"/>
                </a:solidFill>
              </a:rPr>
              <a:t>header</a:t>
            </a:r>
            <a:r>
              <a:rPr lang="uk-UA" sz="2000" dirty="0">
                <a:solidFill>
                  <a:srgbClr val="FF0000"/>
                </a:solidFill>
              </a:rPr>
              <a:t>&gt;, який є «дитиною» &lt;</a:t>
            </a:r>
            <a:r>
              <a:rPr lang="uk-UA" sz="2000" dirty="0" err="1">
                <a:solidFill>
                  <a:srgbClr val="FF0000"/>
                </a:solidFill>
              </a:rPr>
              <a:t>article</a:t>
            </a:r>
            <a:r>
              <a:rPr lang="uk-UA" sz="2000" dirty="0">
                <a:solidFill>
                  <a:srgbClr val="FF0000"/>
                </a:solidFill>
              </a:rPr>
              <a:t>&gt;</a:t>
            </a:r>
            <a:r>
              <a:rPr lang="uk-UA" sz="2000" dirty="0"/>
              <a:t>. Код повинен відображати цю </a:t>
            </a:r>
            <a:r>
              <a:rPr lang="uk-UA" sz="2000" dirty="0" smtClean="0"/>
              <a:t>ієрархію.</a:t>
            </a:r>
            <a:endParaRPr lang="uk-UA" sz="1600" dirty="0"/>
          </a:p>
        </p:txBody>
      </p:sp>
      <p:pic>
        <p:nvPicPr>
          <p:cNvPr id="2457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1804" y="1636351"/>
            <a:ext cx="3003590" cy="16561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457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1804" y="3356992"/>
            <a:ext cx="8501412" cy="12241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Прямоугольник 3"/>
          <p:cNvSpPr/>
          <p:nvPr/>
        </p:nvSpPr>
        <p:spPr>
          <a:xfrm>
            <a:off x="339336" y="4941168"/>
            <a:ext cx="8533879" cy="1477328"/>
          </a:xfrm>
          <a:prstGeom prst="rect">
            <a:avLst/>
          </a:prstGeom>
        </p:spPr>
        <p:txBody>
          <a:bodyPr wrap="square">
            <a:spAutoFit/>
          </a:bodyPr>
          <a:lstStyle/>
          <a:p>
            <a:r>
              <a:rPr lang="uk-UA" dirty="0"/>
              <a:t>ми використовували код вище і повідомили браузеру на які теги в селекторі CSS націлитися. Ми робимо це шляхом вивчення коду HTML і знаходимо </a:t>
            </a:r>
            <a:r>
              <a:rPr lang="uk-UA" dirty="0" smtClean="0"/>
              <a:t>всі </a:t>
            </a:r>
            <a:r>
              <a:rPr lang="uk-UA" dirty="0"/>
              <a:t>теги, які повинні відповідати селектору. </a:t>
            </a:r>
            <a:endParaRPr lang="uk-UA" dirty="0" smtClean="0"/>
          </a:p>
          <a:p>
            <a:r>
              <a:rPr lang="uk-UA" dirty="0" smtClean="0"/>
              <a:t>У </a:t>
            </a:r>
            <a:r>
              <a:rPr lang="uk-UA" dirty="0"/>
              <a:t>нашому випадку, у нас є вкладені теги </a:t>
            </a:r>
            <a:r>
              <a:rPr lang="uk-UA" dirty="0">
                <a:solidFill>
                  <a:srgbClr val="FF0000"/>
                </a:solidFill>
              </a:rPr>
              <a:t>&lt;</a:t>
            </a:r>
            <a:r>
              <a:rPr lang="uk-UA" dirty="0" err="1">
                <a:solidFill>
                  <a:srgbClr val="FF0000"/>
                </a:solidFill>
              </a:rPr>
              <a:t>article</a:t>
            </a:r>
            <a:r>
              <a:rPr lang="uk-UA" dirty="0">
                <a:solidFill>
                  <a:srgbClr val="FF0000"/>
                </a:solidFill>
              </a:rPr>
              <a:t>&gt;, &lt;</a:t>
            </a:r>
            <a:r>
              <a:rPr lang="uk-UA" dirty="0" err="1">
                <a:solidFill>
                  <a:srgbClr val="FF0000"/>
                </a:solidFill>
              </a:rPr>
              <a:t>header</a:t>
            </a:r>
            <a:r>
              <a:rPr lang="uk-UA" dirty="0">
                <a:solidFill>
                  <a:srgbClr val="FF0000"/>
                </a:solidFill>
              </a:rPr>
              <a:t>&gt; і &lt;p&gt;, </a:t>
            </a:r>
            <a:r>
              <a:rPr lang="uk-UA" dirty="0"/>
              <a:t>тому селектор </a:t>
            </a:r>
            <a:r>
              <a:rPr lang="uk-UA" dirty="0" err="1">
                <a:solidFill>
                  <a:srgbClr val="FF0000"/>
                </a:solidFill>
              </a:rPr>
              <a:t>article</a:t>
            </a:r>
            <a:r>
              <a:rPr lang="uk-UA" dirty="0">
                <a:solidFill>
                  <a:srgbClr val="FF0000"/>
                </a:solidFill>
              </a:rPr>
              <a:t> </a:t>
            </a:r>
            <a:r>
              <a:rPr lang="uk-UA" dirty="0" err="1">
                <a:solidFill>
                  <a:srgbClr val="FF0000"/>
                </a:solidFill>
              </a:rPr>
              <a:t>header</a:t>
            </a:r>
            <a:r>
              <a:rPr lang="uk-UA" dirty="0">
                <a:solidFill>
                  <a:srgbClr val="FF0000"/>
                </a:solidFill>
              </a:rPr>
              <a:t> p </a:t>
            </a:r>
            <a:r>
              <a:rPr lang="uk-UA" dirty="0"/>
              <a:t>дозволяє нам точно вказати, до чого ці зміни будуть застосовані.</a:t>
            </a:r>
          </a:p>
        </p:txBody>
      </p:sp>
    </p:spTree>
    <p:extLst>
      <p:ext uri="{BB962C8B-B14F-4D97-AF65-F5344CB8AC3E}">
        <p14:creationId xmlns:p14="http://schemas.microsoft.com/office/powerpoint/2010/main" val="3463217173"/>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0" y="1"/>
            <a:ext cx="9144000" cy="548679"/>
          </a:xfrm>
        </p:spPr>
        <p:txBody>
          <a:bodyPr>
            <a:normAutofit fontScale="90000"/>
          </a:bodyPr>
          <a:lstStyle/>
          <a:p>
            <a:r>
              <a:rPr lang="en-US" b="1" dirty="0" smtClean="0"/>
              <a:t>HTML5&amp;CSS3</a:t>
            </a:r>
            <a:endParaRPr lang="uk-UA" b="1" dirty="0"/>
          </a:p>
        </p:txBody>
      </p:sp>
      <p:sp>
        <p:nvSpPr>
          <p:cNvPr id="3" name="Прямоугольник 2"/>
          <p:cNvSpPr/>
          <p:nvPr/>
        </p:nvSpPr>
        <p:spPr>
          <a:xfrm>
            <a:off x="179512" y="620688"/>
            <a:ext cx="8640960" cy="1200329"/>
          </a:xfrm>
          <a:prstGeom prst="rect">
            <a:avLst/>
          </a:prstGeom>
        </p:spPr>
        <p:txBody>
          <a:bodyPr wrap="square">
            <a:spAutoFit/>
          </a:bodyPr>
          <a:lstStyle/>
          <a:p>
            <a:r>
              <a:rPr lang="uk-UA" dirty="0"/>
              <a:t>Перейдемо до зображення в статті.</a:t>
            </a:r>
            <a:br>
              <a:rPr lang="uk-UA" dirty="0"/>
            </a:br>
            <a:r>
              <a:rPr lang="uk-UA" dirty="0" smtClean="0"/>
              <a:t>Розмір </a:t>
            </a:r>
            <a:r>
              <a:rPr lang="uk-UA" dirty="0"/>
              <a:t>цієї статті, скажімо, повинен бути </a:t>
            </a:r>
            <a:r>
              <a:rPr lang="uk-UA" dirty="0">
                <a:solidFill>
                  <a:srgbClr val="FF0000"/>
                </a:solidFill>
              </a:rPr>
              <a:t>600 </a:t>
            </a:r>
            <a:r>
              <a:rPr lang="uk-UA" dirty="0" err="1">
                <a:solidFill>
                  <a:srgbClr val="FF0000"/>
                </a:solidFill>
              </a:rPr>
              <a:t>пікселів</a:t>
            </a:r>
            <a:r>
              <a:rPr lang="uk-UA" dirty="0">
                <a:solidFill>
                  <a:srgbClr val="FF0000"/>
                </a:solidFill>
              </a:rPr>
              <a:t> в ширину</a:t>
            </a:r>
            <a:r>
              <a:rPr lang="uk-UA" dirty="0"/>
              <a:t>. І пам'ятайте що для зображень у нас є відповідний тег </a:t>
            </a:r>
            <a:r>
              <a:rPr lang="uk-UA" dirty="0">
                <a:solidFill>
                  <a:srgbClr val="FF0000"/>
                </a:solidFill>
              </a:rPr>
              <a:t>&lt;</a:t>
            </a:r>
            <a:r>
              <a:rPr lang="uk-UA" dirty="0" err="1">
                <a:solidFill>
                  <a:srgbClr val="FF0000"/>
                </a:solidFill>
              </a:rPr>
              <a:t>figure</a:t>
            </a:r>
            <a:r>
              <a:rPr lang="uk-UA" dirty="0">
                <a:solidFill>
                  <a:srgbClr val="FF0000"/>
                </a:solidFill>
              </a:rPr>
              <a:t>&gt;</a:t>
            </a:r>
            <a:r>
              <a:rPr lang="uk-UA" dirty="0"/>
              <a:t>. </a:t>
            </a:r>
            <a:endParaRPr lang="uk-UA" dirty="0" smtClean="0"/>
          </a:p>
          <a:p>
            <a:r>
              <a:rPr lang="uk-UA" dirty="0" smtClean="0"/>
              <a:t>Уточнимо </a:t>
            </a:r>
            <a:r>
              <a:rPr lang="uk-UA" dirty="0"/>
              <a:t>наш код CSS, щоб відобразити це.</a:t>
            </a:r>
            <a:endParaRPr lang="uk-UA" sz="1400" dirty="0"/>
          </a:p>
        </p:txBody>
      </p:sp>
      <p:pic>
        <p:nvPicPr>
          <p:cNvPr id="2560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95736" y="1834802"/>
            <a:ext cx="3299561" cy="11851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Прямоугольник 4"/>
          <p:cNvSpPr/>
          <p:nvPr/>
        </p:nvSpPr>
        <p:spPr>
          <a:xfrm>
            <a:off x="323528" y="3212976"/>
            <a:ext cx="8352928" cy="1200329"/>
          </a:xfrm>
          <a:prstGeom prst="rect">
            <a:avLst/>
          </a:prstGeom>
        </p:spPr>
        <p:txBody>
          <a:bodyPr wrap="square">
            <a:spAutoFit/>
          </a:bodyPr>
          <a:lstStyle/>
          <a:p>
            <a:r>
              <a:rPr lang="uk-UA" dirty="0"/>
              <a:t>За допомогою цього коду кожен тег </a:t>
            </a:r>
            <a:r>
              <a:rPr lang="uk-UA" dirty="0">
                <a:solidFill>
                  <a:srgbClr val="FF0000"/>
                </a:solidFill>
              </a:rPr>
              <a:t>&lt;</a:t>
            </a:r>
            <a:r>
              <a:rPr lang="uk-UA" dirty="0" err="1">
                <a:solidFill>
                  <a:srgbClr val="FF0000"/>
                </a:solidFill>
              </a:rPr>
              <a:t>figure</a:t>
            </a:r>
            <a:r>
              <a:rPr lang="uk-UA" dirty="0">
                <a:solidFill>
                  <a:srgbClr val="FF0000"/>
                </a:solidFill>
              </a:rPr>
              <a:t>&gt; в &lt;</a:t>
            </a:r>
            <a:r>
              <a:rPr lang="uk-UA" dirty="0" err="1">
                <a:solidFill>
                  <a:srgbClr val="FF0000"/>
                </a:solidFill>
              </a:rPr>
              <a:t>article</a:t>
            </a:r>
            <a:r>
              <a:rPr lang="uk-UA" dirty="0">
                <a:solidFill>
                  <a:srgbClr val="FF0000"/>
                </a:solidFill>
              </a:rPr>
              <a:t>&gt; </a:t>
            </a:r>
            <a:r>
              <a:rPr lang="uk-UA" dirty="0"/>
              <a:t>матиме ширину </a:t>
            </a:r>
            <a:r>
              <a:rPr lang="uk-UA" dirty="0">
                <a:solidFill>
                  <a:srgbClr val="FF0000"/>
                </a:solidFill>
              </a:rPr>
              <a:t>600 </a:t>
            </a:r>
            <a:r>
              <a:rPr lang="uk-UA" dirty="0" err="1">
                <a:solidFill>
                  <a:srgbClr val="FF0000"/>
                </a:solidFill>
              </a:rPr>
              <a:t>пікселів</a:t>
            </a:r>
            <a:r>
              <a:rPr lang="uk-UA" dirty="0"/>
              <a:t>. Зауважте, що </a:t>
            </a:r>
            <a:r>
              <a:rPr lang="uk-UA" dirty="0" err="1">
                <a:solidFill>
                  <a:srgbClr val="FF0000"/>
                </a:solidFill>
              </a:rPr>
              <a:t>article</a:t>
            </a:r>
            <a:r>
              <a:rPr lang="uk-UA" dirty="0"/>
              <a:t> відмінно допомагає, якби у нас було кілька зображень в усьому </a:t>
            </a:r>
            <a:r>
              <a:rPr lang="uk-UA" dirty="0" err="1"/>
              <a:t>блозі</a:t>
            </a:r>
            <a:r>
              <a:rPr lang="uk-UA" dirty="0"/>
              <a:t> і ми хотіли задати кожному різні критерії. Але так як у нас тільки одне зображення, давайте рухатися далі до </a:t>
            </a:r>
            <a:r>
              <a:rPr lang="uk-UA" dirty="0" err="1">
                <a:solidFill>
                  <a:srgbClr val="FF0000"/>
                </a:solidFill>
              </a:rPr>
              <a:t>border</a:t>
            </a:r>
            <a:r>
              <a:rPr lang="uk-UA" dirty="0"/>
              <a:t>.</a:t>
            </a:r>
          </a:p>
        </p:txBody>
      </p:sp>
      <p:pic>
        <p:nvPicPr>
          <p:cNvPr id="2560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7704" y="4413305"/>
            <a:ext cx="4104456" cy="12682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Прямоугольник 3"/>
          <p:cNvSpPr/>
          <p:nvPr/>
        </p:nvSpPr>
        <p:spPr>
          <a:xfrm>
            <a:off x="395536" y="5805264"/>
            <a:ext cx="8424936" cy="646331"/>
          </a:xfrm>
          <a:prstGeom prst="rect">
            <a:avLst/>
          </a:prstGeom>
        </p:spPr>
        <p:txBody>
          <a:bodyPr wrap="square">
            <a:spAutoFit/>
          </a:bodyPr>
          <a:lstStyle/>
          <a:p>
            <a:r>
              <a:rPr lang="uk-UA" dirty="0"/>
              <a:t>Тут ми додали властивість </a:t>
            </a:r>
            <a:r>
              <a:rPr lang="uk-UA" dirty="0" err="1">
                <a:solidFill>
                  <a:srgbClr val="FF0000"/>
                </a:solidFill>
              </a:rPr>
              <a:t>border</a:t>
            </a:r>
            <a:r>
              <a:rPr lang="uk-UA" dirty="0"/>
              <a:t>. Після двокрапки ми вказуємо </a:t>
            </a:r>
            <a:r>
              <a:rPr lang="uk-UA" dirty="0">
                <a:solidFill>
                  <a:srgbClr val="FF0000"/>
                </a:solidFill>
              </a:rPr>
              <a:t>ширину </a:t>
            </a:r>
            <a:r>
              <a:rPr lang="uk-UA" dirty="0" smtClean="0">
                <a:solidFill>
                  <a:srgbClr val="FF0000"/>
                </a:solidFill>
              </a:rPr>
              <a:t>рамки </a:t>
            </a:r>
            <a:r>
              <a:rPr lang="uk-UA" dirty="0">
                <a:solidFill>
                  <a:srgbClr val="FF0000"/>
                </a:solidFill>
              </a:rPr>
              <a:t>(3 </a:t>
            </a:r>
            <a:r>
              <a:rPr lang="uk-UA" dirty="0" err="1">
                <a:solidFill>
                  <a:srgbClr val="FF0000"/>
                </a:solidFill>
              </a:rPr>
              <a:t>пікселі</a:t>
            </a:r>
            <a:r>
              <a:rPr lang="uk-UA" dirty="0">
                <a:solidFill>
                  <a:srgbClr val="FF0000"/>
                </a:solidFill>
              </a:rPr>
              <a:t>)</a:t>
            </a:r>
            <a:r>
              <a:rPr lang="uk-UA" dirty="0"/>
              <a:t>, стиль рамки</a:t>
            </a:r>
            <a:r>
              <a:rPr lang="uk-UA" dirty="0" smtClean="0"/>
              <a:t> </a:t>
            </a:r>
            <a:r>
              <a:rPr lang="uk-UA" dirty="0" err="1">
                <a:solidFill>
                  <a:srgbClr val="FF0000"/>
                </a:solidFill>
              </a:rPr>
              <a:t>solid</a:t>
            </a:r>
            <a:r>
              <a:rPr lang="uk-UA" dirty="0">
                <a:solidFill>
                  <a:srgbClr val="FF0000"/>
                </a:solidFill>
              </a:rPr>
              <a:t> </a:t>
            </a:r>
            <a:r>
              <a:rPr lang="uk-UA" dirty="0"/>
              <a:t>з кольором </a:t>
            </a:r>
            <a:r>
              <a:rPr lang="uk-UA" dirty="0" err="1">
                <a:solidFill>
                  <a:srgbClr val="FF0000"/>
                </a:solidFill>
              </a:rPr>
              <a:t>black</a:t>
            </a:r>
            <a:r>
              <a:rPr lang="uk-UA" dirty="0"/>
              <a:t>.</a:t>
            </a:r>
          </a:p>
        </p:txBody>
      </p:sp>
    </p:spTree>
    <p:extLst>
      <p:ext uri="{BB962C8B-B14F-4D97-AF65-F5344CB8AC3E}">
        <p14:creationId xmlns:p14="http://schemas.microsoft.com/office/powerpoint/2010/main" val="1939622856"/>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0" y="1"/>
            <a:ext cx="9144000" cy="548679"/>
          </a:xfrm>
        </p:spPr>
        <p:txBody>
          <a:bodyPr>
            <a:normAutofit fontScale="90000"/>
          </a:bodyPr>
          <a:lstStyle/>
          <a:p>
            <a:r>
              <a:rPr lang="en-US" b="1" dirty="0" smtClean="0"/>
              <a:t>HTML5&amp;CSS3</a:t>
            </a:r>
            <a:endParaRPr lang="uk-UA" b="1" dirty="0"/>
          </a:p>
        </p:txBody>
      </p:sp>
      <p:sp>
        <p:nvSpPr>
          <p:cNvPr id="3" name="Прямоугольник 2"/>
          <p:cNvSpPr/>
          <p:nvPr/>
        </p:nvSpPr>
        <p:spPr>
          <a:xfrm>
            <a:off x="179512" y="620688"/>
            <a:ext cx="8640960" cy="369332"/>
          </a:xfrm>
          <a:prstGeom prst="rect">
            <a:avLst/>
          </a:prstGeom>
        </p:spPr>
        <p:txBody>
          <a:bodyPr wrap="square">
            <a:spAutoFit/>
          </a:bodyPr>
          <a:lstStyle/>
          <a:p>
            <a:r>
              <a:rPr lang="uk-UA" dirty="0" smtClean="0"/>
              <a:t>Результат</a:t>
            </a:r>
            <a:endParaRPr lang="uk-UA" sz="1400" dirty="0"/>
          </a:p>
        </p:txBody>
      </p:sp>
      <p:pic>
        <p:nvPicPr>
          <p:cNvPr id="266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5656" y="792778"/>
            <a:ext cx="4896544" cy="39459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Прямоугольник 3"/>
          <p:cNvSpPr/>
          <p:nvPr/>
        </p:nvSpPr>
        <p:spPr>
          <a:xfrm>
            <a:off x="323528" y="5085184"/>
            <a:ext cx="8424936" cy="646331"/>
          </a:xfrm>
          <a:prstGeom prst="rect">
            <a:avLst/>
          </a:prstGeom>
        </p:spPr>
        <p:txBody>
          <a:bodyPr wrap="square">
            <a:spAutoFit/>
          </a:bodyPr>
          <a:lstStyle/>
          <a:p>
            <a:r>
              <a:rPr lang="uk-UA" dirty="0"/>
              <a:t>Схоже, у нас проблема. Хоча </a:t>
            </a:r>
            <a:r>
              <a:rPr lang="uk-UA" dirty="0" smtClean="0"/>
              <a:t>рамка </a:t>
            </a:r>
            <a:r>
              <a:rPr lang="uk-UA" dirty="0"/>
              <a:t>відображається правильно, але зображення виводиться за межами наших </a:t>
            </a:r>
            <a:r>
              <a:rPr lang="uk-UA" dirty="0">
                <a:solidFill>
                  <a:srgbClr val="FF0000"/>
                </a:solidFill>
              </a:rPr>
              <a:t>600 </a:t>
            </a:r>
            <a:r>
              <a:rPr lang="uk-UA" dirty="0" err="1">
                <a:solidFill>
                  <a:srgbClr val="FF0000"/>
                </a:solidFill>
              </a:rPr>
              <a:t>пікселів</a:t>
            </a:r>
            <a:r>
              <a:rPr lang="uk-UA" dirty="0"/>
              <a:t>.</a:t>
            </a:r>
          </a:p>
        </p:txBody>
      </p:sp>
    </p:spTree>
    <p:extLst>
      <p:ext uri="{BB962C8B-B14F-4D97-AF65-F5344CB8AC3E}">
        <p14:creationId xmlns:p14="http://schemas.microsoft.com/office/powerpoint/2010/main" val="3374469434"/>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0" y="1"/>
            <a:ext cx="9144000" cy="548679"/>
          </a:xfrm>
        </p:spPr>
        <p:txBody>
          <a:bodyPr>
            <a:normAutofit fontScale="90000"/>
          </a:bodyPr>
          <a:lstStyle/>
          <a:p>
            <a:r>
              <a:rPr lang="en-US" b="1" dirty="0" smtClean="0"/>
              <a:t>HTML5&amp;CSS3</a:t>
            </a:r>
            <a:endParaRPr lang="uk-UA" b="1" dirty="0"/>
          </a:p>
        </p:txBody>
      </p:sp>
      <p:sp>
        <p:nvSpPr>
          <p:cNvPr id="3" name="Прямоугольник 2"/>
          <p:cNvSpPr/>
          <p:nvPr/>
        </p:nvSpPr>
        <p:spPr>
          <a:xfrm>
            <a:off x="179512" y="620688"/>
            <a:ext cx="8640960" cy="923330"/>
          </a:xfrm>
          <a:prstGeom prst="rect">
            <a:avLst/>
          </a:prstGeom>
        </p:spPr>
        <p:txBody>
          <a:bodyPr wrap="square">
            <a:spAutoFit/>
          </a:bodyPr>
          <a:lstStyle/>
          <a:p>
            <a:r>
              <a:rPr lang="uk-UA" dirty="0"/>
              <a:t>Це тому, що ми встановили ширину елемента </a:t>
            </a:r>
            <a:r>
              <a:rPr lang="uk-UA" dirty="0">
                <a:solidFill>
                  <a:srgbClr val="FF0000"/>
                </a:solidFill>
              </a:rPr>
              <a:t>&lt;</a:t>
            </a:r>
            <a:r>
              <a:rPr lang="uk-UA" dirty="0" err="1">
                <a:solidFill>
                  <a:srgbClr val="FF0000"/>
                </a:solidFill>
              </a:rPr>
              <a:t>figure</a:t>
            </a:r>
            <a:r>
              <a:rPr lang="uk-UA" dirty="0">
                <a:solidFill>
                  <a:srgbClr val="FF0000"/>
                </a:solidFill>
              </a:rPr>
              <a:t>&gt;</a:t>
            </a:r>
            <a:r>
              <a:rPr lang="uk-UA" dirty="0"/>
              <a:t>, але тег </a:t>
            </a:r>
            <a:r>
              <a:rPr lang="uk-UA" dirty="0">
                <a:solidFill>
                  <a:srgbClr val="FF0000"/>
                </a:solidFill>
              </a:rPr>
              <a:t>&lt;</a:t>
            </a:r>
            <a:r>
              <a:rPr lang="uk-UA" dirty="0" err="1">
                <a:solidFill>
                  <a:srgbClr val="FF0000"/>
                </a:solidFill>
              </a:rPr>
              <a:t>img</a:t>
            </a:r>
            <a:r>
              <a:rPr lang="uk-UA" dirty="0">
                <a:solidFill>
                  <a:srgbClr val="FF0000"/>
                </a:solidFill>
              </a:rPr>
              <a:t>&gt; </a:t>
            </a:r>
            <a:r>
              <a:rPr lang="uk-UA" dirty="0"/>
              <a:t>не має ніякої фіксованої ширини і, таким чином, зберігає свій початковий розмір. Було б непогано, якби зображення стало </a:t>
            </a:r>
            <a:r>
              <a:rPr lang="uk-UA" dirty="0">
                <a:solidFill>
                  <a:srgbClr val="FF0000"/>
                </a:solidFill>
              </a:rPr>
              <a:t>100%</a:t>
            </a:r>
            <a:r>
              <a:rPr lang="uk-UA" dirty="0"/>
              <a:t> від ширини батька </a:t>
            </a:r>
            <a:r>
              <a:rPr lang="uk-UA" dirty="0">
                <a:solidFill>
                  <a:srgbClr val="FF0000"/>
                </a:solidFill>
              </a:rPr>
              <a:t>&lt;</a:t>
            </a:r>
            <a:r>
              <a:rPr lang="uk-UA" dirty="0" err="1">
                <a:solidFill>
                  <a:srgbClr val="FF0000"/>
                </a:solidFill>
              </a:rPr>
              <a:t>figure</a:t>
            </a:r>
            <a:r>
              <a:rPr lang="uk-UA" dirty="0" smtClean="0">
                <a:solidFill>
                  <a:srgbClr val="FF0000"/>
                </a:solidFill>
              </a:rPr>
              <a:t>&gt;</a:t>
            </a:r>
            <a:r>
              <a:rPr lang="uk-UA" dirty="0" smtClean="0"/>
              <a:t>.</a:t>
            </a:r>
            <a:endParaRPr lang="uk-UA" sz="1400" dirty="0"/>
          </a:p>
        </p:txBody>
      </p:sp>
      <p:pic>
        <p:nvPicPr>
          <p:cNvPr id="276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1544018"/>
            <a:ext cx="3744416" cy="8802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76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27970" y="2424234"/>
            <a:ext cx="5381563" cy="44337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0226137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0" y="1"/>
            <a:ext cx="9144000" cy="548679"/>
          </a:xfrm>
        </p:spPr>
        <p:txBody>
          <a:bodyPr>
            <a:normAutofit fontScale="90000"/>
          </a:bodyPr>
          <a:lstStyle/>
          <a:p>
            <a:r>
              <a:rPr lang="en-US" b="1" dirty="0" smtClean="0"/>
              <a:t>HTML5&amp;CSS3</a:t>
            </a:r>
            <a:endParaRPr lang="uk-UA" b="1" dirty="0"/>
          </a:p>
        </p:txBody>
      </p:sp>
      <p:sp>
        <p:nvSpPr>
          <p:cNvPr id="3" name="Прямокутник 2"/>
          <p:cNvSpPr/>
          <p:nvPr/>
        </p:nvSpPr>
        <p:spPr>
          <a:xfrm>
            <a:off x="35352" y="562175"/>
            <a:ext cx="8929136" cy="707886"/>
          </a:xfrm>
          <a:prstGeom prst="rect">
            <a:avLst/>
          </a:prstGeom>
        </p:spPr>
        <p:txBody>
          <a:bodyPr wrap="square">
            <a:spAutoFit/>
          </a:bodyPr>
          <a:lstStyle/>
          <a:p>
            <a:r>
              <a:rPr lang="uk-UA" sz="2000" dirty="0" smtClean="0"/>
              <a:t>Припустимо, що ми хочемо створити </a:t>
            </a:r>
            <a:r>
              <a:rPr lang="uk-UA" sz="2000" dirty="0" err="1" smtClean="0"/>
              <a:t>веб-сторінку</a:t>
            </a:r>
            <a:r>
              <a:rPr lang="uk-UA" sz="2000" dirty="0" smtClean="0"/>
              <a:t> з розміщенням вакансії. Це має виглядати приблизно так.</a:t>
            </a:r>
            <a:endParaRPr lang="uk-UA" sz="2000"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1680" y="1270061"/>
            <a:ext cx="5972175" cy="5314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70366595"/>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0" y="1"/>
            <a:ext cx="9144000" cy="548679"/>
          </a:xfrm>
        </p:spPr>
        <p:txBody>
          <a:bodyPr>
            <a:normAutofit fontScale="90000"/>
          </a:bodyPr>
          <a:lstStyle/>
          <a:p>
            <a:r>
              <a:rPr lang="en-US" b="1" dirty="0" smtClean="0"/>
              <a:t>HTML5&amp;CSS3</a:t>
            </a:r>
            <a:endParaRPr lang="uk-UA" b="1" dirty="0"/>
          </a:p>
        </p:txBody>
      </p:sp>
      <p:sp>
        <p:nvSpPr>
          <p:cNvPr id="3" name="Прямоугольник 2"/>
          <p:cNvSpPr/>
          <p:nvPr/>
        </p:nvSpPr>
        <p:spPr>
          <a:xfrm>
            <a:off x="179512" y="620688"/>
            <a:ext cx="8640960" cy="646331"/>
          </a:xfrm>
          <a:prstGeom prst="rect">
            <a:avLst/>
          </a:prstGeom>
        </p:spPr>
        <p:txBody>
          <a:bodyPr wrap="square">
            <a:spAutoFit/>
          </a:bodyPr>
          <a:lstStyle/>
          <a:p>
            <a:r>
              <a:rPr lang="uk-UA" dirty="0"/>
              <a:t>Було б непогано поставити деякий відступ або простір між </a:t>
            </a:r>
            <a:r>
              <a:rPr lang="uk-UA" dirty="0" smtClean="0"/>
              <a:t>рамкою </a:t>
            </a:r>
            <a:r>
              <a:rPr lang="uk-UA" dirty="0"/>
              <a:t>і зображенням. Зробимо це, додавши властивість </a:t>
            </a:r>
            <a:r>
              <a:rPr lang="uk-UA" dirty="0" err="1">
                <a:solidFill>
                  <a:srgbClr val="FF0000"/>
                </a:solidFill>
              </a:rPr>
              <a:t>padding</a:t>
            </a:r>
            <a:r>
              <a:rPr lang="uk-UA" dirty="0"/>
              <a:t>.</a:t>
            </a:r>
            <a:endParaRPr lang="uk-UA" sz="1400" dirty="0"/>
          </a:p>
        </p:txBody>
      </p:sp>
      <p:pic>
        <p:nvPicPr>
          <p:cNvPr id="286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1267019"/>
            <a:ext cx="3672408" cy="12003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86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1840" y="2204864"/>
            <a:ext cx="5544616" cy="46137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Прямоугольник 7"/>
          <p:cNvSpPr/>
          <p:nvPr/>
        </p:nvSpPr>
        <p:spPr>
          <a:xfrm>
            <a:off x="179512" y="3212976"/>
            <a:ext cx="2736304" cy="1754326"/>
          </a:xfrm>
          <a:prstGeom prst="rect">
            <a:avLst/>
          </a:prstGeom>
        </p:spPr>
        <p:txBody>
          <a:bodyPr wrap="square">
            <a:spAutoFit/>
          </a:bodyPr>
          <a:lstStyle/>
          <a:p>
            <a:r>
              <a:rPr lang="uk-UA" dirty="0"/>
              <a:t>Ви можете спробувати модифікувати значення </a:t>
            </a:r>
            <a:r>
              <a:rPr lang="uk-UA" dirty="0" err="1">
                <a:solidFill>
                  <a:srgbClr val="FF0000"/>
                </a:solidFill>
              </a:rPr>
              <a:t>padding</a:t>
            </a:r>
            <a:r>
              <a:rPr lang="uk-UA" dirty="0"/>
              <a:t> і побачити як змінюється білий проміжок між зображенням і рамкою.</a:t>
            </a:r>
          </a:p>
        </p:txBody>
      </p:sp>
    </p:spTree>
    <p:extLst>
      <p:ext uri="{BB962C8B-B14F-4D97-AF65-F5344CB8AC3E}">
        <p14:creationId xmlns:p14="http://schemas.microsoft.com/office/powerpoint/2010/main" val="1863738973"/>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0" y="1"/>
            <a:ext cx="9144000" cy="548679"/>
          </a:xfrm>
        </p:spPr>
        <p:txBody>
          <a:bodyPr>
            <a:normAutofit fontScale="90000"/>
          </a:bodyPr>
          <a:lstStyle/>
          <a:p>
            <a:r>
              <a:rPr lang="en-US" b="1" dirty="0" smtClean="0"/>
              <a:t>HTML5&amp;CSS3</a:t>
            </a:r>
            <a:endParaRPr lang="uk-UA" b="1" dirty="0"/>
          </a:p>
        </p:txBody>
      </p:sp>
      <p:sp>
        <p:nvSpPr>
          <p:cNvPr id="3" name="Прямоугольник 2"/>
          <p:cNvSpPr/>
          <p:nvPr/>
        </p:nvSpPr>
        <p:spPr>
          <a:xfrm>
            <a:off x="179512" y="620688"/>
            <a:ext cx="8640960" cy="1200329"/>
          </a:xfrm>
          <a:prstGeom prst="rect">
            <a:avLst/>
          </a:prstGeom>
        </p:spPr>
        <p:txBody>
          <a:bodyPr wrap="square">
            <a:spAutoFit/>
          </a:bodyPr>
          <a:lstStyle/>
          <a:p>
            <a:r>
              <a:rPr lang="uk-UA" dirty="0"/>
              <a:t>Поточний абзац поширюється майже на всю ширину вікна браузера і тому не дуже добре </a:t>
            </a:r>
            <a:r>
              <a:rPr lang="uk-UA" dirty="0" smtClean="0"/>
              <a:t>читається</a:t>
            </a:r>
            <a:r>
              <a:rPr lang="uk-UA" dirty="0"/>
              <a:t>. </a:t>
            </a:r>
            <a:r>
              <a:rPr lang="uk-UA" dirty="0" smtClean="0"/>
              <a:t>Доречно </a:t>
            </a:r>
            <a:r>
              <a:rPr lang="uk-UA" dirty="0"/>
              <a:t>якимось чином зменшити ширину </a:t>
            </a:r>
            <a:r>
              <a:rPr lang="uk-UA" dirty="0" smtClean="0"/>
              <a:t>тексту. </a:t>
            </a:r>
            <a:r>
              <a:rPr lang="uk-UA" dirty="0"/>
              <a:t>Може обмежити його до 800 </a:t>
            </a:r>
            <a:r>
              <a:rPr lang="uk-UA" dirty="0" err="1" smtClean="0"/>
              <a:t>пікселів</a:t>
            </a:r>
            <a:r>
              <a:rPr lang="uk-UA" dirty="0" smtClean="0"/>
              <a:t>.</a:t>
            </a:r>
            <a:r>
              <a:rPr lang="uk-UA" dirty="0"/>
              <a:t/>
            </a:r>
            <a:br>
              <a:rPr lang="uk-UA" dirty="0"/>
            </a:br>
            <a:r>
              <a:rPr lang="uk-UA" dirty="0" smtClean="0"/>
              <a:t>Давайте </a:t>
            </a:r>
            <a:r>
              <a:rPr lang="uk-UA" dirty="0"/>
              <a:t>виберемо для цього спеціальний селектор.</a:t>
            </a:r>
            <a:endParaRPr lang="uk-UA" sz="1400" dirty="0"/>
          </a:p>
        </p:txBody>
      </p:sp>
      <p:pic>
        <p:nvPicPr>
          <p:cNvPr id="296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3648" y="2060848"/>
            <a:ext cx="4904892" cy="1440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5538165"/>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0" y="1"/>
            <a:ext cx="9144000" cy="548679"/>
          </a:xfrm>
        </p:spPr>
        <p:txBody>
          <a:bodyPr>
            <a:normAutofit fontScale="90000"/>
          </a:bodyPr>
          <a:lstStyle/>
          <a:p>
            <a:r>
              <a:rPr lang="en-US" b="1" dirty="0" smtClean="0"/>
              <a:t>HTML5&amp;CSS3</a:t>
            </a:r>
            <a:endParaRPr lang="uk-UA" b="1" dirty="0"/>
          </a:p>
        </p:txBody>
      </p:sp>
      <p:sp>
        <p:nvSpPr>
          <p:cNvPr id="3" name="Прямоугольник 2"/>
          <p:cNvSpPr/>
          <p:nvPr/>
        </p:nvSpPr>
        <p:spPr>
          <a:xfrm>
            <a:off x="179512" y="620688"/>
            <a:ext cx="8640960" cy="1754326"/>
          </a:xfrm>
          <a:prstGeom prst="rect">
            <a:avLst/>
          </a:prstGeom>
        </p:spPr>
        <p:txBody>
          <a:bodyPr wrap="square">
            <a:spAutoFit/>
          </a:bodyPr>
          <a:lstStyle/>
          <a:p>
            <a:r>
              <a:rPr lang="uk-UA" dirty="0"/>
              <a:t>Якщо ви подивіться на вихідне зображення нашого сайту, у нас трохи інший шрифт. Так само, як ви можете редагувати стилі шрифтів в Microsoft Word, ви можете редагувати їх і в CSS. Щоб вказати бажаний шрифт додамо властивість в самий верхній тег, так що це торкнеться всього тексту всередині цього </a:t>
            </a:r>
            <a:r>
              <a:rPr lang="uk-UA" dirty="0" err="1"/>
              <a:t>тега</a:t>
            </a:r>
            <a:r>
              <a:rPr lang="uk-UA" dirty="0"/>
              <a:t>. Наприклад, ми встановимо шрифт для </a:t>
            </a:r>
            <a:r>
              <a:rPr lang="uk-UA" dirty="0">
                <a:solidFill>
                  <a:srgbClr val="FF0000"/>
                </a:solidFill>
              </a:rPr>
              <a:t>&lt;</a:t>
            </a:r>
            <a:r>
              <a:rPr lang="uk-UA" dirty="0" err="1">
                <a:solidFill>
                  <a:srgbClr val="FF0000"/>
                </a:solidFill>
              </a:rPr>
              <a:t>body</a:t>
            </a:r>
            <a:r>
              <a:rPr lang="uk-UA" dirty="0">
                <a:solidFill>
                  <a:srgbClr val="FF0000"/>
                </a:solidFill>
              </a:rPr>
              <a:t>&gt;</a:t>
            </a:r>
            <a:r>
              <a:rPr lang="uk-UA" dirty="0"/>
              <a:t>, так що кожен елемент всередині </a:t>
            </a:r>
            <a:r>
              <a:rPr lang="uk-UA" dirty="0">
                <a:solidFill>
                  <a:srgbClr val="FF0000"/>
                </a:solidFill>
              </a:rPr>
              <a:t>&lt;</a:t>
            </a:r>
            <a:r>
              <a:rPr lang="uk-UA" dirty="0" err="1">
                <a:solidFill>
                  <a:srgbClr val="FF0000"/>
                </a:solidFill>
              </a:rPr>
              <a:t>body</a:t>
            </a:r>
            <a:r>
              <a:rPr lang="uk-UA" dirty="0">
                <a:solidFill>
                  <a:srgbClr val="FF0000"/>
                </a:solidFill>
              </a:rPr>
              <a:t>&gt;</a:t>
            </a:r>
            <a:r>
              <a:rPr lang="uk-UA" dirty="0"/>
              <a:t> матиме таке ж оформлення. </a:t>
            </a:r>
            <a:r>
              <a:rPr lang="uk-UA" dirty="0" err="1" smtClean="0"/>
              <a:t>Використаєм</a:t>
            </a:r>
            <a:r>
              <a:rPr lang="uk-UA" dirty="0" smtClean="0"/>
              <a:t> </a:t>
            </a:r>
            <a:r>
              <a:rPr lang="uk-UA" dirty="0"/>
              <a:t>шрифт з ім'ям </a:t>
            </a:r>
            <a:r>
              <a:rPr lang="uk-UA" dirty="0" err="1">
                <a:solidFill>
                  <a:srgbClr val="FF0000"/>
                </a:solidFill>
              </a:rPr>
              <a:t>Verdana</a:t>
            </a:r>
            <a:r>
              <a:rPr lang="uk-UA" dirty="0"/>
              <a:t>.</a:t>
            </a:r>
            <a:endParaRPr lang="uk-UA" sz="1400"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11760" y="2375014"/>
            <a:ext cx="3945656" cy="881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4112" y="3269774"/>
            <a:ext cx="5622244" cy="1663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07128" y="4586093"/>
            <a:ext cx="5716327" cy="1728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11880769"/>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0" y="1"/>
            <a:ext cx="9144000" cy="548679"/>
          </a:xfrm>
        </p:spPr>
        <p:txBody>
          <a:bodyPr>
            <a:normAutofit fontScale="90000"/>
          </a:bodyPr>
          <a:lstStyle/>
          <a:p>
            <a:r>
              <a:rPr lang="en-US" b="1" dirty="0" smtClean="0"/>
              <a:t>HTML5&amp;CSS3</a:t>
            </a:r>
            <a:endParaRPr lang="uk-UA" b="1" dirty="0"/>
          </a:p>
        </p:txBody>
      </p:sp>
      <p:sp>
        <p:nvSpPr>
          <p:cNvPr id="3" name="Прямоугольник 2"/>
          <p:cNvSpPr/>
          <p:nvPr/>
        </p:nvSpPr>
        <p:spPr>
          <a:xfrm>
            <a:off x="179512" y="620688"/>
            <a:ext cx="8640960" cy="369332"/>
          </a:xfrm>
          <a:prstGeom prst="rect">
            <a:avLst/>
          </a:prstGeom>
        </p:spPr>
        <p:txBody>
          <a:bodyPr wrap="square">
            <a:spAutoFit/>
          </a:bodyPr>
          <a:lstStyle/>
          <a:p>
            <a:r>
              <a:rPr lang="uk-UA" dirty="0"/>
              <a:t>Остаточно, наш код у файлі </a:t>
            </a:r>
            <a:r>
              <a:rPr lang="uk-UA" dirty="0" err="1">
                <a:solidFill>
                  <a:srgbClr val="FF0000"/>
                </a:solidFill>
              </a:rPr>
              <a:t>main.css</a:t>
            </a:r>
            <a:r>
              <a:rPr lang="uk-UA" dirty="0">
                <a:solidFill>
                  <a:srgbClr val="FF0000"/>
                </a:solidFill>
              </a:rPr>
              <a:t> </a:t>
            </a:r>
            <a:r>
              <a:rPr lang="uk-UA" dirty="0"/>
              <a:t>повинен виглядати наступним чином.</a:t>
            </a:r>
            <a:endParaRPr lang="uk-UA" sz="1400"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990020"/>
            <a:ext cx="4608511" cy="58010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Прямокутник 3"/>
          <p:cNvSpPr/>
          <p:nvPr/>
        </p:nvSpPr>
        <p:spPr>
          <a:xfrm>
            <a:off x="5148064" y="1196752"/>
            <a:ext cx="3874534" cy="2246769"/>
          </a:xfrm>
          <a:prstGeom prst="rect">
            <a:avLst/>
          </a:prstGeom>
        </p:spPr>
        <p:txBody>
          <a:bodyPr wrap="square">
            <a:spAutoFit/>
          </a:bodyPr>
          <a:lstStyle/>
          <a:p>
            <a:r>
              <a:rPr lang="uk-UA" sz="2000" dirty="0"/>
              <a:t>В цілому, це хороша практика - починати свій код з найзагальніших </a:t>
            </a:r>
            <a:r>
              <a:rPr lang="uk-UA" sz="2000" dirty="0" smtClean="0"/>
              <a:t>селекторів </a:t>
            </a:r>
            <a:r>
              <a:rPr lang="uk-UA" sz="2000" dirty="0"/>
              <a:t>і переходити до комплексних. </a:t>
            </a:r>
            <a:endParaRPr lang="uk-UA" sz="2000" dirty="0" smtClean="0"/>
          </a:p>
          <a:p>
            <a:endParaRPr lang="uk-UA" sz="2000" dirty="0"/>
          </a:p>
          <a:p>
            <a:r>
              <a:rPr lang="uk-UA" sz="2000" dirty="0" smtClean="0"/>
              <a:t>Почали </a:t>
            </a:r>
            <a:r>
              <a:rPr lang="uk-UA" sz="2000" dirty="0"/>
              <a:t>з </a:t>
            </a:r>
            <a:r>
              <a:rPr lang="uk-UA" sz="2000" dirty="0" err="1">
                <a:solidFill>
                  <a:srgbClr val="FF0000"/>
                </a:solidFill>
              </a:rPr>
              <a:t>body</a:t>
            </a:r>
            <a:r>
              <a:rPr lang="uk-UA" sz="2000" dirty="0"/>
              <a:t>, потім </a:t>
            </a:r>
            <a:r>
              <a:rPr lang="uk-UA" sz="2000" dirty="0" err="1">
                <a:solidFill>
                  <a:srgbClr val="FF0000"/>
                </a:solidFill>
              </a:rPr>
              <a:t>article</a:t>
            </a:r>
            <a:r>
              <a:rPr lang="uk-UA" sz="2000" dirty="0"/>
              <a:t>, і так далі, </a:t>
            </a:r>
            <a:r>
              <a:rPr lang="uk-UA" sz="2000" dirty="0" smtClean="0"/>
              <a:t>всі йдуть </a:t>
            </a:r>
            <a:r>
              <a:rPr lang="uk-UA" sz="2000" dirty="0"/>
              <a:t>зверху вниз.</a:t>
            </a:r>
          </a:p>
        </p:txBody>
      </p:sp>
    </p:spTree>
    <p:extLst>
      <p:ext uri="{BB962C8B-B14F-4D97-AF65-F5344CB8AC3E}">
        <p14:creationId xmlns:p14="http://schemas.microsoft.com/office/powerpoint/2010/main" val="4263992255"/>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0" y="1"/>
            <a:ext cx="9144000" cy="548679"/>
          </a:xfrm>
        </p:spPr>
        <p:txBody>
          <a:bodyPr>
            <a:normAutofit fontScale="90000"/>
          </a:bodyPr>
          <a:lstStyle/>
          <a:p>
            <a:r>
              <a:rPr lang="en-US" b="1" dirty="0" smtClean="0"/>
              <a:t>HTML5&amp;CSS3</a:t>
            </a:r>
            <a:endParaRPr lang="uk-UA" b="1" dirty="0"/>
          </a:p>
        </p:txBody>
      </p:sp>
      <p:sp>
        <p:nvSpPr>
          <p:cNvPr id="3" name="Прямоугольник 2"/>
          <p:cNvSpPr/>
          <p:nvPr/>
        </p:nvSpPr>
        <p:spPr>
          <a:xfrm>
            <a:off x="179512" y="620688"/>
            <a:ext cx="8640960" cy="707886"/>
          </a:xfrm>
          <a:prstGeom prst="rect">
            <a:avLst/>
          </a:prstGeom>
        </p:spPr>
        <p:txBody>
          <a:bodyPr wrap="square">
            <a:spAutoFit/>
          </a:bodyPr>
          <a:lstStyle/>
          <a:p>
            <a:r>
              <a:rPr lang="uk-UA" sz="2000" dirty="0"/>
              <a:t>Іншою популярною частиною сайтів є </a:t>
            </a:r>
            <a:r>
              <a:rPr lang="uk-UA" sz="2000" dirty="0">
                <a:solidFill>
                  <a:srgbClr val="FF0000"/>
                </a:solidFill>
              </a:rPr>
              <a:t>меню</a:t>
            </a:r>
            <a:r>
              <a:rPr lang="uk-UA" sz="2000" dirty="0"/>
              <a:t>. В основному, це список елементів, які являють собою прості прямі посилання на інші місця сайту. </a:t>
            </a:r>
            <a:endParaRPr lang="uk-UA" sz="1600"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9529" y="1294330"/>
            <a:ext cx="7400925" cy="547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71171249"/>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0" y="1"/>
            <a:ext cx="9144000" cy="548679"/>
          </a:xfrm>
        </p:spPr>
        <p:txBody>
          <a:bodyPr>
            <a:normAutofit fontScale="90000"/>
          </a:bodyPr>
          <a:lstStyle/>
          <a:p>
            <a:r>
              <a:rPr lang="en-US" b="1" dirty="0" smtClean="0"/>
              <a:t>HTML5&amp;CSS3</a:t>
            </a:r>
            <a:endParaRPr lang="uk-UA" b="1" dirty="0"/>
          </a:p>
        </p:txBody>
      </p:sp>
      <p:sp>
        <p:nvSpPr>
          <p:cNvPr id="3" name="Прямоугольник 2"/>
          <p:cNvSpPr/>
          <p:nvPr/>
        </p:nvSpPr>
        <p:spPr>
          <a:xfrm>
            <a:off x="179512" y="620688"/>
            <a:ext cx="8640960" cy="2277547"/>
          </a:xfrm>
          <a:prstGeom prst="rect">
            <a:avLst/>
          </a:prstGeom>
        </p:spPr>
        <p:txBody>
          <a:bodyPr wrap="square">
            <a:spAutoFit/>
          </a:bodyPr>
          <a:lstStyle/>
          <a:p>
            <a:r>
              <a:rPr lang="uk-UA" sz="2000" dirty="0"/>
              <a:t>Наше меню буде складатися з чотирьох елементів</a:t>
            </a:r>
            <a:r>
              <a:rPr lang="uk-UA" sz="2000" dirty="0" smtClean="0"/>
              <a:t>:</a:t>
            </a:r>
          </a:p>
          <a:p>
            <a:pPr marL="285750" indent="-285750">
              <a:buFont typeface="Arial" pitchFamily="34" charset="0"/>
              <a:buChar char="•"/>
            </a:pPr>
            <a:r>
              <a:rPr lang="en-US" sz="2000" dirty="0">
                <a:solidFill>
                  <a:srgbClr val="FF0000"/>
                </a:solidFill>
              </a:rPr>
              <a:t>Home</a:t>
            </a:r>
          </a:p>
          <a:p>
            <a:pPr marL="285750" indent="-285750">
              <a:buFont typeface="Arial" pitchFamily="34" charset="0"/>
              <a:buChar char="•"/>
            </a:pPr>
            <a:r>
              <a:rPr lang="en-US" sz="2000" dirty="0">
                <a:solidFill>
                  <a:srgbClr val="FF0000"/>
                </a:solidFill>
              </a:rPr>
              <a:t>Training</a:t>
            </a:r>
          </a:p>
          <a:p>
            <a:pPr marL="285750" indent="-285750">
              <a:buFont typeface="Arial" pitchFamily="34" charset="0"/>
              <a:buChar char="•"/>
            </a:pPr>
            <a:r>
              <a:rPr lang="en-US" sz="2000" dirty="0">
                <a:solidFill>
                  <a:srgbClr val="FF0000"/>
                </a:solidFill>
              </a:rPr>
              <a:t>Conferences</a:t>
            </a:r>
          </a:p>
          <a:p>
            <a:pPr marL="285750" indent="-285750">
              <a:buFont typeface="Arial" pitchFamily="34" charset="0"/>
              <a:buChar char="•"/>
            </a:pPr>
            <a:r>
              <a:rPr lang="en-US" sz="2000" dirty="0">
                <a:solidFill>
                  <a:srgbClr val="FF0000"/>
                </a:solidFill>
              </a:rPr>
              <a:t>About us</a:t>
            </a:r>
          </a:p>
          <a:p>
            <a:endParaRPr lang="uk-UA" sz="2000" dirty="0" smtClean="0"/>
          </a:p>
          <a:p>
            <a:r>
              <a:rPr lang="uk-UA" sz="2000" dirty="0"/>
              <a:t>Ми хочемо, щоб воно виглядало так.</a:t>
            </a: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9590" y="3068960"/>
            <a:ext cx="5741058" cy="3123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66016438"/>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0" y="1"/>
            <a:ext cx="9144000" cy="548679"/>
          </a:xfrm>
        </p:spPr>
        <p:txBody>
          <a:bodyPr>
            <a:normAutofit fontScale="90000"/>
          </a:bodyPr>
          <a:lstStyle/>
          <a:p>
            <a:r>
              <a:rPr lang="en-US" b="1" dirty="0" smtClean="0"/>
              <a:t>HTML5&amp;CSS3</a:t>
            </a:r>
            <a:endParaRPr lang="uk-UA" b="1" dirty="0"/>
          </a:p>
        </p:txBody>
      </p:sp>
      <p:sp>
        <p:nvSpPr>
          <p:cNvPr id="3" name="Прямоугольник 2"/>
          <p:cNvSpPr/>
          <p:nvPr/>
        </p:nvSpPr>
        <p:spPr>
          <a:xfrm>
            <a:off x="179512" y="620688"/>
            <a:ext cx="8640960" cy="400110"/>
          </a:xfrm>
          <a:prstGeom prst="rect">
            <a:avLst/>
          </a:prstGeom>
        </p:spPr>
        <p:txBody>
          <a:bodyPr wrap="square">
            <a:spAutoFit/>
          </a:bodyPr>
          <a:lstStyle/>
          <a:p>
            <a:r>
              <a:rPr lang="uk-UA" sz="2000" dirty="0"/>
              <a:t>ми додали нові теги </a:t>
            </a:r>
            <a:r>
              <a:rPr lang="uk-UA" sz="2000" dirty="0">
                <a:solidFill>
                  <a:srgbClr val="FF0000"/>
                </a:solidFill>
              </a:rPr>
              <a:t>&lt;</a:t>
            </a:r>
            <a:r>
              <a:rPr lang="uk-UA" sz="2000" dirty="0" err="1">
                <a:solidFill>
                  <a:srgbClr val="FF0000"/>
                </a:solidFill>
              </a:rPr>
              <a:t>nav</a:t>
            </a:r>
            <a:r>
              <a:rPr lang="uk-UA" sz="2000" dirty="0">
                <a:solidFill>
                  <a:srgbClr val="FF0000"/>
                </a:solidFill>
              </a:rPr>
              <a:t>&gt;, &lt;</a:t>
            </a:r>
            <a:r>
              <a:rPr lang="uk-UA" sz="2000" dirty="0" err="1">
                <a:solidFill>
                  <a:srgbClr val="FF0000"/>
                </a:solidFill>
              </a:rPr>
              <a:t>ul</a:t>
            </a:r>
            <a:r>
              <a:rPr lang="uk-UA" sz="2000" dirty="0">
                <a:solidFill>
                  <a:srgbClr val="FF0000"/>
                </a:solidFill>
              </a:rPr>
              <a:t>&gt; і &lt;</a:t>
            </a:r>
            <a:r>
              <a:rPr lang="uk-UA" sz="2000" dirty="0" err="1">
                <a:solidFill>
                  <a:srgbClr val="FF0000"/>
                </a:solidFill>
              </a:rPr>
              <a:t>li</a:t>
            </a:r>
            <a:r>
              <a:rPr lang="uk-UA" sz="2000" dirty="0">
                <a:solidFill>
                  <a:srgbClr val="FF0000"/>
                </a:solidFill>
              </a:rPr>
              <a:t>&gt;</a:t>
            </a:r>
          </a:p>
        </p:txBody>
      </p:sp>
      <p:sp>
        <p:nvSpPr>
          <p:cNvPr id="4" name="Прямокутник 3"/>
          <p:cNvSpPr/>
          <p:nvPr/>
        </p:nvSpPr>
        <p:spPr>
          <a:xfrm>
            <a:off x="251520" y="1076106"/>
            <a:ext cx="8424936" cy="3785652"/>
          </a:xfrm>
          <a:prstGeom prst="rect">
            <a:avLst/>
          </a:prstGeom>
        </p:spPr>
        <p:txBody>
          <a:bodyPr wrap="square">
            <a:spAutoFit/>
          </a:bodyPr>
          <a:lstStyle/>
          <a:p>
            <a:r>
              <a:rPr lang="uk-UA" sz="2000" dirty="0" smtClean="0">
                <a:solidFill>
                  <a:srgbClr val="FF0000"/>
                </a:solidFill>
              </a:rPr>
              <a:t>&lt;</a:t>
            </a:r>
            <a:r>
              <a:rPr lang="uk-UA" sz="2000" dirty="0" err="1" smtClean="0">
                <a:solidFill>
                  <a:srgbClr val="FF0000"/>
                </a:solidFill>
              </a:rPr>
              <a:t>nav</a:t>
            </a:r>
            <a:r>
              <a:rPr lang="uk-UA" sz="2000" dirty="0">
                <a:solidFill>
                  <a:srgbClr val="FF0000"/>
                </a:solidFill>
              </a:rPr>
              <a:t>&gt; </a:t>
            </a:r>
            <a:r>
              <a:rPr lang="uk-UA" sz="2000" dirty="0"/>
              <a:t>використовується для визначення всіх видів навігаційних функцій на сайтах, які містять посилання на внутрішню або зовнішню інформацію. Розміщення </a:t>
            </a:r>
            <a:r>
              <a:rPr lang="uk-UA" sz="2000" dirty="0">
                <a:solidFill>
                  <a:srgbClr val="FF0000"/>
                </a:solidFill>
              </a:rPr>
              <a:t>&lt;</a:t>
            </a:r>
            <a:r>
              <a:rPr lang="uk-UA" sz="2000" dirty="0" err="1">
                <a:solidFill>
                  <a:srgbClr val="FF0000"/>
                </a:solidFill>
              </a:rPr>
              <a:t>nav</a:t>
            </a:r>
            <a:r>
              <a:rPr lang="uk-UA" sz="2000" dirty="0">
                <a:solidFill>
                  <a:srgbClr val="FF0000"/>
                </a:solidFill>
              </a:rPr>
              <a:t>&gt; </a:t>
            </a:r>
            <a:r>
              <a:rPr lang="uk-UA" sz="2000" dirty="0"/>
              <a:t>в коді говорить «</a:t>
            </a:r>
            <a:r>
              <a:rPr lang="uk-UA" sz="2000" dirty="0">
                <a:solidFill>
                  <a:srgbClr val="FF0000"/>
                </a:solidFill>
              </a:rPr>
              <a:t>все всередині &lt;</a:t>
            </a:r>
            <a:r>
              <a:rPr lang="uk-UA" sz="2000" dirty="0" err="1">
                <a:solidFill>
                  <a:srgbClr val="FF0000"/>
                </a:solidFill>
              </a:rPr>
              <a:t>nav</a:t>
            </a:r>
            <a:r>
              <a:rPr lang="uk-UA" sz="2000" dirty="0">
                <a:solidFill>
                  <a:srgbClr val="FF0000"/>
                </a:solidFill>
              </a:rPr>
              <a:t>&gt; буде використовуватися для навігації по сайту</a:t>
            </a:r>
            <a:r>
              <a:rPr lang="uk-UA" sz="2000" dirty="0"/>
              <a:t>».</a:t>
            </a:r>
            <a:br>
              <a:rPr lang="uk-UA" sz="2000" dirty="0"/>
            </a:br>
            <a:r>
              <a:rPr lang="uk-UA" sz="2000" dirty="0"/>
              <a:t/>
            </a:r>
            <a:br>
              <a:rPr lang="uk-UA" sz="2000" dirty="0"/>
            </a:br>
            <a:r>
              <a:rPr lang="uk-UA" sz="2000" dirty="0"/>
              <a:t>У </a:t>
            </a:r>
            <a:r>
              <a:rPr lang="uk-UA" sz="2000" dirty="0">
                <a:solidFill>
                  <a:srgbClr val="FF0000"/>
                </a:solidFill>
              </a:rPr>
              <a:t>&lt;</a:t>
            </a:r>
            <a:r>
              <a:rPr lang="uk-UA" sz="2000" dirty="0" err="1">
                <a:solidFill>
                  <a:srgbClr val="FF0000"/>
                </a:solidFill>
              </a:rPr>
              <a:t>nav</a:t>
            </a:r>
            <a:r>
              <a:rPr lang="uk-UA" sz="2000" dirty="0">
                <a:solidFill>
                  <a:srgbClr val="FF0000"/>
                </a:solidFill>
              </a:rPr>
              <a:t>&gt; </a:t>
            </a:r>
            <a:r>
              <a:rPr lang="uk-UA" sz="2000" dirty="0"/>
              <a:t>ми вставили тег </a:t>
            </a:r>
            <a:r>
              <a:rPr lang="uk-UA" sz="2000" dirty="0">
                <a:solidFill>
                  <a:srgbClr val="FF0000"/>
                </a:solidFill>
              </a:rPr>
              <a:t>&lt;</a:t>
            </a:r>
            <a:r>
              <a:rPr lang="uk-UA" sz="2000" dirty="0" err="1">
                <a:solidFill>
                  <a:srgbClr val="FF0000"/>
                </a:solidFill>
              </a:rPr>
              <a:t>ul</a:t>
            </a:r>
            <a:r>
              <a:rPr lang="uk-UA" sz="2000" dirty="0">
                <a:solidFill>
                  <a:srgbClr val="FF0000"/>
                </a:solidFill>
              </a:rPr>
              <a:t>&gt; </a:t>
            </a:r>
            <a:r>
              <a:rPr lang="uk-UA" sz="2000" dirty="0"/>
              <a:t>з кількома тегами </a:t>
            </a:r>
            <a:r>
              <a:rPr lang="uk-UA" sz="2000" dirty="0">
                <a:solidFill>
                  <a:srgbClr val="FF0000"/>
                </a:solidFill>
              </a:rPr>
              <a:t>&lt;</a:t>
            </a:r>
            <a:r>
              <a:rPr lang="uk-UA" sz="2000" dirty="0" err="1">
                <a:solidFill>
                  <a:srgbClr val="FF0000"/>
                </a:solidFill>
              </a:rPr>
              <a:t>li</a:t>
            </a:r>
            <a:r>
              <a:rPr lang="uk-UA" sz="2000" dirty="0">
                <a:solidFill>
                  <a:srgbClr val="FF0000"/>
                </a:solidFill>
              </a:rPr>
              <a:t>&gt;</a:t>
            </a:r>
            <a:r>
              <a:rPr lang="uk-UA" sz="2000" dirty="0"/>
              <a:t>. </a:t>
            </a:r>
            <a:endParaRPr lang="uk-UA" sz="2000" dirty="0" smtClean="0"/>
          </a:p>
          <a:p>
            <a:r>
              <a:rPr lang="uk-UA" sz="2000" dirty="0" smtClean="0"/>
              <a:t>Тег </a:t>
            </a:r>
            <a:r>
              <a:rPr lang="uk-UA" sz="2000" dirty="0">
                <a:solidFill>
                  <a:srgbClr val="FF0000"/>
                </a:solidFill>
              </a:rPr>
              <a:t>&lt;</a:t>
            </a:r>
            <a:r>
              <a:rPr lang="uk-UA" sz="2000" dirty="0" err="1">
                <a:solidFill>
                  <a:srgbClr val="FF0000"/>
                </a:solidFill>
              </a:rPr>
              <a:t>ul</a:t>
            </a:r>
            <a:r>
              <a:rPr lang="uk-UA" sz="2000" dirty="0">
                <a:solidFill>
                  <a:srgbClr val="FF0000"/>
                </a:solidFill>
              </a:rPr>
              <a:t>&gt; </a:t>
            </a:r>
            <a:r>
              <a:rPr lang="uk-UA" sz="2000" dirty="0"/>
              <a:t>представляє собою «невпорядкований список» (як маркований список), а теги </a:t>
            </a:r>
            <a:r>
              <a:rPr lang="uk-UA" sz="2000" dirty="0">
                <a:solidFill>
                  <a:srgbClr val="FF0000"/>
                </a:solidFill>
              </a:rPr>
              <a:t>&lt;</a:t>
            </a:r>
            <a:r>
              <a:rPr lang="uk-UA" sz="2000" dirty="0" err="1">
                <a:solidFill>
                  <a:srgbClr val="FF0000"/>
                </a:solidFill>
              </a:rPr>
              <a:t>li</a:t>
            </a:r>
            <a:r>
              <a:rPr lang="uk-UA" sz="2000" dirty="0">
                <a:solidFill>
                  <a:srgbClr val="FF0000"/>
                </a:solidFill>
              </a:rPr>
              <a:t>&gt; </a:t>
            </a:r>
            <a:r>
              <a:rPr lang="uk-UA" sz="2000" dirty="0"/>
              <a:t>представляють кожен окремий компонент цього списку (маркер). При створенні сайтів невпорядкований список часто буде найбільш розумним вибором, коли справа доходить до складання сторінки з меню. Насправді, меню це варіант списку посилань, який був створений без заданого правила щодо порядку його елементів.</a:t>
            </a: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7824" y="4861758"/>
            <a:ext cx="2505075" cy="1724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26906057"/>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0" y="1"/>
            <a:ext cx="9144000" cy="548679"/>
          </a:xfrm>
        </p:spPr>
        <p:txBody>
          <a:bodyPr>
            <a:normAutofit fontScale="90000"/>
          </a:bodyPr>
          <a:lstStyle/>
          <a:p>
            <a:r>
              <a:rPr lang="en-US" b="1" dirty="0" smtClean="0"/>
              <a:t>HTML5&amp;CSS3</a:t>
            </a:r>
            <a:endParaRPr lang="uk-UA" b="1" dirty="0"/>
          </a:p>
        </p:txBody>
      </p:sp>
      <p:sp>
        <p:nvSpPr>
          <p:cNvPr id="4" name="Прямокутник 3"/>
          <p:cNvSpPr/>
          <p:nvPr/>
        </p:nvSpPr>
        <p:spPr>
          <a:xfrm>
            <a:off x="399574" y="3933056"/>
            <a:ext cx="8424936" cy="2554545"/>
          </a:xfrm>
          <a:prstGeom prst="rect">
            <a:avLst/>
          </a:prstGeom>
        </p:spPr>
        <p:txBody>
          <a:bodyPr wrap="square">
            <a:spAutoFit/>
          </a:bodyPr>
          <a:lstStyle/>
          <a:p>
            <a:r>
              <a:rPr lang="uk-UA" sz="2000" dirty="0"/>
              <a:t>Без стилізації </a:t>
            </a:r>
            <a:r>
              <a:rPr lang="uk-UA" sz="2000" dirty="0">
                <a:solidFill>
                  <a:srgbClr val="FF0000"/>
                </a:solidFill>
              </a:rPr>
              <a:t>&lt;</a:t>
            </a:r>
            <a:r>
              <a:rPr lang="uk-UA" sz="2000" dirty="0" err="1">
                <a:solidFill>
                  <a:srgbClr val="FF0000"/>
                </a:solidFill>
              </a:rPr>
              <a:t>ul</a:t>
            </a:r>
            <a:r>
              <a:rPr lang="uk-UA" sz="2000" dirty="0">
                <a:solidFill>
                  <a:srgbClr val="FF0000"/>
                </a:solidFill>
              </a:rPr>
              <a:t>&gt;</a:t>
            </a:r>
            <a:r>
              <a:rPr lang="uk-UA" sz="2000" dirty="0"/>
              <a:t>, проте, наш список просто починається з точки. </a:t>
            </a:r>
            <a:endParaRPr lang="uk-UA" sz="2000" dirty="0" smtClean="0"/>
          </a:p>
          <a:p>
            <a:endParaRPr lang="uk-UA" sz="2000" dirty="0"/>
          </a:p>
          <a:p>
            <a:r>
              <a:rPr lang="uk-UA" sz="2000" dirty="0" smtClean="0"/>
              <a:t>На </a:t>
            </a:r>
            <a:r>
              <a:rPr lang="uk-UA" sz="2000" dirty="0"/>
              <a:t>відміну від цього наше меню може бути набагато складніше. Ми можемо поставити йому </a:t>
            </a:r>
            <a:r>
              <a:rPr lang="uk-UA" sz="2000" dirty="0" smtClean="0"/>
              <a:t>межу, </a:t>
            </a:r>
            <a:r>
              <a:rPr lang="uk-UA" sz="2000" dirty="0"/>
              <a:t>колір, фон і ін. </a:t>
            </a:r>
            <a:endParaRPr lang="uk-UA" sz="2000" dirty="0" smtClean="0"/>
          </a:p>
          <a:p>
            <a:r>
              <a:rPr lang="uk-UA" sz="2000" dirty="0" smtClean="0"/>
              <a:t>Кожне </a:t>
            </a:r>
            <a:r>
              <a:rPr lang="uk-UA" sz="2000" dirty="0"/>
              <a:t>посилання за замовчуванням відображається синім кольором, як видно на малюнку вище.</a:t>
            </a:r>
            <a:br>
              <a:rPr lang="uk-UA" sz="2000" dirty="0"/>
            </a:br>
            <a:r>
              <a:rPr lang="uk-UA" sz="2000" dirty="0"/>
              <a:t/>
            </a:r>
            <a:br>
              <a:rPr lang="uk-UA" sz="2000" dirty="0"/>
            </a:br>
            <a:r>
              <a:rPr lang="uk-UA" sz="2000" dirty="0"/>
              <a:t>Тепер спробуємо </a:t>
            </a:r>
            <a:r>
              <a:rPr lang="uk-UA" sz="2000" dirty="0" smtClean="0"/>
              <a:t>зробити </a:t>
            </a:r>
            <a:r>
              <a:rPr lang="uk-UA" sz="2000" dirty="0"/>
              <a:t>більш стильне меню через наш код CSS.</a:t>
            </a: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27784" y="1196752"/>
            <a:ext cx="2505075" cy="1724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77772922"/>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0" y="1"/>
            <a:ext cx="9144000" cy="548679"/>
          </a:xfrm>
        </p:spPr>
        <p:txBody>
          <a:bodyPr>
            <a:normAutofit fontScale="90000"/>
          </a:bodyPr>
          <a:lstStyle/>
          <a:p>
            <a:r>
              <a:rPr lang="en-US" b="1" dirty="0" smtClean="0"/>
              <a:t>HTML5&amp;CSS3</a:t>
            </a:r>
            <a:endParaRPr lang="uk-UA" b="1" dirty="0"/>
          </a:p>
        </p:txBody>
      </p:sp>
      <p:sp>
        <p:nvSpPr>
          <p:cNvPr id="4" name="Прямокутник 3"/>
          <p:cNvSpPr/>
          <p:nvPr/>
        </p:nvSpPr>
        <p:spPr>
          <a:xfrm>
            <a:off x="385533" y="692696"/>
            <a:ext cx="8424936" cy="2554545"/>
          </a:xfrm>
          <a:prstGeom prst="rect">
            <a:avLst/>
          </a:prstGeom>
        </p:spPr>
        <p:txBody>
          <a:bodyPr wrap="square">
            <a:spAutoFit/>
          </a:bodyPr>
          <a:lstStyle/>
          <a:p>
            <a:r>
              <a:rPr lang="uk-UA" sz="2000" dirty="0"/>
              <a:t>Як правило, ми починаємо з самого загального </a:t>
            </a:r>
            <a:r>
              <a:rPr lang="uk-UA" sz="2000" dirty="0" err="1"/>
              <a:t>тега</a:t>
            </a:r>
            <a:r>
              <a:rPr lang="uk-UA" sz="2000" dirty="0"/>
              <a:t> в </a:t>
            </a:r>
            <a:r>
              <a:rPr lang="uk-UA" sz="2000" dirty="0" smtClean="0"/>
              <a:t>HTML-коді, в </a:t>
            </a:r>
            <a:r>
              <a:rPr lang="uk-UA" sz="2000" dirty="0"/>
              <a:t>нашому випадку код починається з </a:t>
            </a:r>
            <a:r>
              <a:rPr lang="uk-UA" sz="2000" dirty="0">
                <a:solidFill>
                  <a:srgbClr val="FF0000"/>
                </a:solidFill>
              </a:rPr>
              <a:t>&lt;</a:t>
            </a:r>
            <a:r>
              <a:rPr lang="uk-UA" sz="2000" dirty="0" err="1">
                <a:solidFill>
                  <a:srgbClr val="FF0000"/>
                </a:solidFill>
              </a:rPr>
              <a:t>nav</a:t>
            </a:r>
            <a:r>
              <a:rPr lang="uk-UA" sz="2000" dirty="0">
                <a:solidFill>
                  <a:srgbClr val="FF0000"/>
                </a:solidFill>
              </a:rPr>
              <a:t>&gt;</a:t>
            </a:r>
            <a:r>
              <a:rPr lang="uk-UA" sz="2000" dirty="0"/>
              <a:t>, оскільки він відповідає за наше меню. З цим тегом мало що можна зробити, оскільки даний тег безпосередньо не змінює зовнішній вигляд маркованого списку.</a:t>
            </a:r>
            <a:br>
              <a:rPr lang="uk-UA" sz="2000" dirty="0"/>
            </a:br>
            <a:r>
              <a:rPr lang="uk-UA" sz="2000" dirty="0"/>
              <a:t/>
            </a:r>
            <a:br>
              <a:rPr lang="uk-UA" sz="2000" dirty="0"/>
            </a:br>
            <a:r>
              <a:rPr lang="uk-UA" sz="2000" dirty="0"/>
              <a:t>Наступний тег </a:t>
            </a:r>
            <a:r>
              <a:rPr lang="uk-UA" sz="2000" dirty="0">
                <a:solidFill>
                  <a:srgbClr val="FF0000"/>
                </a:solidFill>
              </a:rPr>
              <a:t>&lt;</a:t>
            </a:r>
            <a:r>
              <a:rPr lang="uk-UA" sz="2000" dirty="0" err="1">
                <a:solidFill>
                  <a:srgbClr val="FF0000"/>
                </a:solidFill>
              </a:rPr>
              <a:t>ul</a:t>
            </a:r>
            <a:r>
              <a:rPr lang="uk-UA" sz="2000" dirty="0">
                <a:solidFill>
                  <a:srgbClr val="FF0000"/>
                </a:solidFill>
              </a:rPr>
              <a:t>&gt; </a:t>
            </a:r>
            <a:r>
              <a:rPr lang="uk-UA" sz="2000" dirty="0"/>
              <a:t>починає </a:t>
            </a:r>
            <a:r>
              <a:rPr lang="uk-UA" sz="2000" dirty="0" smtClean="0"/>
              <a:t>весь </a:t>
            </a:r>
            <a:r>
              <a:rPr lang="uk-UA" sz="2000" dirty="0"/>
              <a:t>список. Ми хочемо, щоб наш список виглядав трохи інакше, ніж за замовчуванням. Найголовніше - додати новий фон.</a:t>
            </a: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5696" y="3116890"/>
            <a:ext cx="5903364" cy="9862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Прямокутник 2"/>
          <p:cNvSpPr/>
          <p:nvPr/>
        </p:nvSpPr>
        <p:spPr>
          <a:xfrm>
            <a:off x="385532" y="4653136"/>
            <a:ext cx="3394379" cy="1477328"/>
          </a:xfrm>
          <a:prstGeom prst="rect">
            <a:avLst/>
          </a:prstGeom>
        </p:spPr>
        <p:txBody>
          <a:bodyPr wrap="square">
            <a:spAutoFit/>
          </a:bodyPr>
          <a:lstStyle/>
          <a:p>
            <a:r>
              <a:rPr lang="uk-UA" dirty="0"/>
              <a:t>Для кольору фону ми обрали назву </a:t>
            </a:r>
            <a:r>
              <a:rPr lang="uk-UA" dirty="0" err="1">
                <a:solidFill>
                  <a:srgbClr val="FF0000"/>
                </a:solidFill>
              </a:rPr>
              <a:t>PaleVioletRed</a:t>
            </a:r>
            <a:r>
              <a:rPr lang="uk-UA" dirty="0">
                <a:solidFill>
                  <a:srgbClr val="FF0000"/>
                </a:solidFill>
              </a:rPr>
              <a:t>.</a:t>
            </a:r>
            <a:r>
              <a:rPr lang="uk-UA" dirty="0"/>
              <a:t> Перезавантаження сторінки показує наші зміни в результаті додавання цього коду.</a:t>
            </a:r>
          </a:p>
        </p:txBody>
      </p:sp>
      <p:pic>
        <p:nvPicPr>
          <p:cNvPr id="61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99992" y="4437112"/>
            <a:ext cx="4155154" cy="21474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36869958"/>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0" y="1"/>
            <a:ext cx="9144000" cy="548679"/>
          </a:xfrm>
        </p:spPr>
        <p:txBody>
          <a:bodyPr>
            <a:normAutofit fontScale="90000"/>
          </a:bodyPr>
          <a:lstStyle/>
          <a:p>
            <a:r>
              <a:rPr lang="en-US" b="1" dirty="0" smtClean="0"/>
              <a:t>HTML5&amp;CSS3</a:t>
            </a:r>
            <a:endParaRPr lang="uk-UA" b="1" dirty="0"/>
          </a:p>
        </p:txBody>
      </p:sp>
      <p:sp>
        <p:nvSpPr>
          <p:cNvPr id="4" name="Прямокутник 3"/>
          <p:cNvSpPr/>
          <p:nvPr/>
        </p:nvSpPr>
        <p:spPr>
          <a:xfrm>
            <a:off x="385533" y="692696"/>
            <a:ext cx="8424936" cy="1015663"/>
          </a:xfrm>
          <a:prstGeom prst="rect">
            <a:avLst/>
          </a:prstGeom>
        </p:spPr>
        <p:txBody>
          <a:bodyPr wrap="square">
            <a:spAutoFit/>
          </a:bodyPr>
          <a:lstStyle/>
          <a:p>
            <a:r>
              <a:rPr lang="uk-UA" sz="2000" dirty="0"/>
              <a:t>Тепер ми хочемо позбутися круглих чорних крапок в цьому списку і зробити його більш схожим на меню. Ми можемо приховати їх завдяки властивості </a:t>
            </a:r>
            <a:r>
              <a:rPr lang="uk-UA" sz="2000" dirty="0">
                <a:solidFill>
                  <a:srgbClr val="FF0000"/>
                </a:solidFill>
              </a:rPr>
              <a:t>list-</a:t>
            </a:r>
            <a:r>
              <a:rPr lang="uk-UA" sz="2000" dirty="0" err="1">
                <a:solidFill>
                  <a:srgbClr val="FF0000"/>
                </a:solidFill>
              </a:rPr>
              <a:t>style</a:t>
            </a:r>
            <a:r>
              <a:rPr lang="uk-UA" sz="2000" dirty="0"/>
              <a:t>, як показано нижче.</a:t>
            </a:r>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6817" y="1708359"/>
            <a:ext cx="5061562" cy="10725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Прямокутник 4"/>
          <p:cNvSpPr/>
          <p:nvPr/>
        </p:nvSpPr>
        <p:spPr>
          <a:xfrm>
            <a:off x="556817" y="3105835"/>
            <a:ext cx="4572000" cy="646331"/>
          </a:xfrm>
          <a:prstGeom prst="rect">
            <a:avLst/>
          </a:prstGeom>
        </p:spPr>
        <p:txBody>
          <a:bodyPr>
            <a:spAutoFit/>
          </a:bodyPr>
          <a:lstStyle/>
          <a:p>
            <a:r>
              <a:rPr lang="uk-UA" dirty="0"/>
              <a:t>Установка </a:t>
            </a:r>
            <a:r>
              <a:rPr lang="uk-UA" dirty="0">
                <a:solidFill>
                  <a:srgbClr val="FF0000"/>
                </a:solidFill>
              </a:rPr>
              <a:t>list-</a:t>
            </a:r>
            <a:r>
              <a:rPr lang="uk-UA" dirty="0" err="1">
                <a:solidFill>
                  <a:srgbClr val="FF0000"/>
                </a:solidFill>
              </a:rPr>
              <a:t>style</a:t>
            </a:r>
            <a:r>
              <a:rPr lang="uk-UA" dirty="0">
                <a:solidFill>
                  <a:srgbClr val="FF0000"/>
                </a:solidFill>
              </a:rPr>
              <a:t> </a:t>
            </a:r>
            <a:r>
              <a:rPr lang="uk-UA" dirty="0"/>
              <a:t>в значення </a:t>
            </a:r>
            <a:r>
              <a:rPr lang="uk-UA" dirty="0" err="1">
                <a:solidFill>
                  <a:srgbClr val="FF0000"/>
                </a:solidFill>
              </a:rPr>
              <a:t>none</a:t>
            </a:r>
            <a:r>
              <a:rPr lang="uk-UA" dirty="0"/>
              <a:t> робить список без характерних маркерів.</a:t>
            </a:r>
          </a:p>
        </p:txBody>
      </p:sp>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7824" y="3888111"/>
            <a:ext cx="5036484" cy="23762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862047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0" y="1"/>
            <a:ext cx="9144000" cy="548679"/>
          </a:xfrm>
        </p:spPr>
        <p:txBody>
          <a:bodyPr>
            <a:normAutofit fontScale="90000"/>
          </a:bodyPr>
          <a:lstStyle/>
          <a:p>
            <a:r>
              <a:rPr lang="en-US" b="1" dirty="0" smtClean="0"/>
              <a:t>HTML5&amp;CSS3</a:t>
            </a:r>
            <a:endParaRPr lang="uk-UA" b="1" dirty="0"/>
          </a:p>
        </p:txBody>
      </p:sp>
      <p:sp>
        <p:nvSpPr>
          <p:cNvPr id="3" name="Прямокутник 2"/>
          <p:cNvSpPr/>
          <p:nvPr/>
        </p:nvSpPr>
        <p:spPr>
          <a:xfrm>
            <a:off x="35352" y="562175"/>
            <a:ext cx="8929136" cy="923330"/>
          </a:xfrm>
          <a:prstGeom prst="rect">
            <a:avLst/>
          </a:prstGeom>
        </p:spPr>
        <p:txBody>
          <a:bodyPr wrap="square">
            <a:spAutoFit/>
          </a:bodyPr>
          <a:lstStyle/>
          <a:p>
            <a:r>
              <a:rPr lang="uk-UA" dirty="0" smtClean="0"/>
              <a:t>Перш ніж створювати будь-які </a:t>
            </a:r>
            <a:r>
              <a:rPr lang="uk-UA" dirty="0" err="1" smtClean="0"/>
              <a:t>веб-сторінки</a:t>
            </a:r>
            <a:r>
              <a:rPr lang="uk-UA" dirty="0" smtClean="0"/>
              <a:t>, хорошою ідеєю буде розділити вміст на більш дрібні компоненти по їх важливості. Давайте тепер спробуємо визначити і виділити кожен елемент цієї вакансії</a:t>
            </a:r>
            <a:endParaRPr lang="uk-UA" dirty="0"/>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71625" y="1485541"/>
            <a:ext cx="600075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72905603"/>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0" y="1"/>
            <a:ext cx="9144000" cy="548679"/>
          </a:xfrm>
        </p:spPr>
        <p:txBody>
          <a:bodyPr>
            <a:normAutofit fontScale="90000"/>
          </a:bodyPr>
          <a:lstStyle/>
          <a:p>
            <a:r>
              <a:rPr lang="en-US" b="1" dirty="0" smtClean="0"/>
              <a:t>HTML5&amp;CSS3</a:t>
            </a:r>
            <a:endParaRPr lang="uk-UA" b="1" dirty="0"/>
          </a:p>
        </p:txBody>
      </p:sp>
      <p:sp>
        <p:nvSpPr>
          <p:cNvPr id="4" name="Прямокутник 3"/>
          <p:cNvSpPr/>
          <p:nvPr/>
        </p:nvSpPr>
        <p:spPr>
          <a:xfrm>
            <a:off x="385533" y="692696"/>
            <a:ext cx="8424936" cy="1015663"/>
          </a:xfrm>
          <a:prstGeom prst="rect">
            <a:avLst/>
          </a:prstGeom>
        </p:spPr>
        <p:txBody>
          <a:bodyPr wrap="square">
            <a:spAutoFit/>
          </a:bodyPr>
          <a:lstStyle/>
          <a:p>
            <a:r>
              <a:rPr lang="uk-UA" sz="2000" dirty="0"/>
              <a:t>Широка область кольору </a:t>
            </a:r>
            <a:r>
              <a:rPr lang="uk-UA" sz="2000" dirty="0" smtClean="0"/>
              <a:t>завелика</a:t>
            </a:r>
            <a:r>
              <a:rPr lang="uk-UA" sz="2000" dirty="0"/>
              <a:t>. Ми хочемо трохи </a:t>
            </a:r>
            <a:r>
              <a:rPr lang="uk-UA" sz="2000" dirty="0" smtClean="0"/>
              <a:t>зменшити </a:t>
            </a:r>
            <a:r>
              <a:rPr lang="uk-UA" sz="2000" dirty="0"/>
              <a:t>її, використовуючи той же приклад, що з рамкою навколо зображення (</a:t>
            </a:r>
            <a:r>
              <a:rPr lang="uk-UA" sz="2000" dirty="0" err="1">
                <a:solidFill>
                  <a:srgbClr val="FF0000"/>
                </a:solidFill>
              </a:rPr>
              <a:t>padding</a:t>
            </a:r>
            <a:r>
              <a:rPr lang="uk-UA" sz="2000" dirty="0"/>
              <a:t>).</a:t>
            </a:r>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9631" y="1708359"/>
            <a:ext cx="4998485" cy="1576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47864" y="3501008"/>
            <a:ext cx="4949289" cy="23762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9267073"/>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0" y="1"/>
            <a:ext cx="9144000" cy="548679"/>
          </a:xfrm>
        </p:spPr>
        <p:txBody>
          <a:bodyPr>
            <a:normAutofit fontScale="90000"/>
          </a:bodyPr>
          <a:lstStyle/>
          <a:p>
            <a:r>
              <a:rPr lang="en-US" b="1" dirty="0" smtClean="0"/>
              <a:t>HTML5&amp;CSS3</a:t>
            </a:r>
            <a:endParaRPr lang="uk-UA" b="1" dirty="0"/>
          </a:p>
        </p:txBody>
      </p:sp>
      <p:sp>
        <p:nvSpPr>
          <p:cNvPr id="4" name="Прямокутник 3"/>
          <p:cNvSpPr/>
          <p:nvPr/>
        </p:nvSpPr>
        <p:spPr>
          <a:xfrm>
            <a:off x="385533" y="692696"/>
            <a:ext cx="8424936" cy="707886"/>
          </a:xfrm>
          <a:prstGeom prst="rect">
            <a:avLst/>
          </a:prstGeom>
        </p:spPr>
        <p:txBody>
          <a:bodyPr wrap="square">
            <a:spAutoFit/>
          </a:bodyPr>
          <a:lstStyle/>
          <a:p>
            <a:r>
              <a:rPr lang="uk-UA" sz="2000" dirty="0"/>
              <a:t>Тепер прийшов час для роботи з розмірами. Наша навігація повинна бути </a:t>
            </a:r>
            <a:r>
              <a:rPr lang="uk-UA" sz="2000" dirty="0">
                <a:solidFill>
                  <a:srgbClr val="FF0000"/>
                </a:solidFill>
              </a:rPr>
              <a:t>200 </a:t>
            </a:r>
            <a:r>
              <a:rPr lang="uk-UA" sz="2000" dirty="0" err="1">
                <a:solidFill>
                  <a:srgbClr val="FF0000"/>
                </a:solidFill>
              </a:rPr>
              <a:t>пікселів</a:t>
            </a:r>
            <a:r>
              <a:rPr lang="uk-UA" sz="2000" dirty="0">
                <a:solidFill>
                  <a:srgbClr val="FF0000"/>
                </a:solidFill>
              </a:rPr>
              <a:t> </a:t>
            </a:r>
            <a:r>
              <a:rPr lang="uk-UA" sz="2000" dirty="0"/>
              <a:t>в ширину.</a:t>
            </a:r>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8145" y="1393597"/>
            <a:ext cx="4824536" cy="14653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Прямокутник 2"/>
          <p:cNvSpPr/>
          <p:nvPr/>
        </p:nvSpPr>
        <p:spPr>
          <a:xfrm>
            <a:off x="400485" y="2996952"/>
            <a:ext cx="8409984" cy="646331"/>
          </a:xfrm>
          <a:prstGeom prst="rect">
            <a:avLst/>
          </a:prstGeom>
        </p:spPr>
        <p:txBody>
          <a:bodyPr wrap="square">
            <a:spAutoFit/>
          </a:bodyPr>
          <a:lstStyle/>
          <a:p>
            <a:r>
              <a:rPr lang="uk-UA" dirty="0"/>
              <a:t>Зрештою, ми додамо </a:t>
            </a:r>
            <a:r>
              <a:rPr lang="uk-UA" dirty="0" err="1">
                <a:solidFill>
                  <a:srgbClr val="FF0000"/>
                </a:solidFill>
              </a:rPr>
              <a:t>border</a:t>
            </a:r>
            <a:r>
              <a:rPr lang="uk-UA" dirty="0"/>
              <a:t> до списку точно як на картинці. Це буде </a:t>
            </a:r>
            <a:r>
              <a:rPr lang="uk-UA" dirty="0" smtClean="0"/>
              <a:t>суцільна лінія </a:t>
            </a:r>
            <a:r>
              <a:rPr lang="uk-UA" dirty="0"/>
              <a:t>товщиною 1 </a:t>
            </a:r>
            <a:r>
              <a:rPr lang="uk-UA" dirty="0" err="1"/>
              <a:t>піксель</a:t>
            </a:r>
            <a:r>
              <a:rPr lang="uk-UA" dirty="0"/>
              <a:t> рожевого кольору.</a:t>
            </a:r>
          </a:p>
        </p:txBody>
      </p:sp>
      <p:pic>
        <p:nvPicPr>
          <p:cNvPr id="921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0485" y="3724500"/>
            <a:ext cx="4075856" cy="1264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2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09819" y="4869160"/>
            <a:ext cx="5200650" cy="1704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4982481"/>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0" y="1"/>
            <a:ext cx="9144000" cy="548679"/>
          </a:xfrm>
        </p:spPr>
        <p:txBody>
          <a:bodyPr>
            <a:normAutofit fontScale="90000"/>
          </a:bodyPr>
          <a:lstStyle/>
          <a:p>
            <a:r>
              <a:rPr lang="en-US" b="1" dirty="0" smtClean="0"/>
              <a:t>HTML5&amp;CSS3</a:t>
            </a:r>
            <a:endParaRPr lang="uk-UA" b="1" dirty="0"/>
          </a:p>
        </p:txBody>
      </p:sp>
      <p:sp>
        <p:nvSpPr>
          <p:cNvPr id="4" name="Прямокутник 3"/>
          <p:cNvSpPr/>
          <p:nvPr/>
        </p:nvSpPr>
        <p:spPr>
          <a:xfrm>
            <a:off x="179512" y="692696"/>
            <a:ext cx="8712968" cy="1631216"/>
          </a:xfrm>
          <a:prstGeom prst="rect">
            <a:avLst/>
          </a:prstGeom>
        </p:spPr>
        <p:txBody>
          <a:bodyPr wrap="square">
            <a:spAutoFit/>
          </a:bodyPr>
          <a:lstStyle/>
          <a:p>
            <a:r>
              <a:rPr lang="uk-UA" sz="2000" dirty="0" smtClean="0"/>
              <a:t>Прийшов </a:t>
            </a:r>
            <a:r>
              <a:rPr lang="uk-UA" sz="2000" dirty="0"/>
              <a:t>час побудувати кожен окремий елемент списку, до якого можна звернутися за допомогою такого селектора CSS</a:t>
            </a:r>
            <a:r>
              <a:rPr lang="uk-UA" sz="2000" dirty="0" smtClean="0"/>
              <a:t>.</a:t>
            </a:r>
          </a:p>
          <a:p>
            <a:r>
              <a:rPr lang="uk-UA" sz="2000" dirty="0"/>
              <a:t>	</a:t>
            </a:r>
            <a:r>
              <a:rPr lang="en-US" sz="2000" b="1" dirty="0" err="1">
                <a:solidFill>
                  <a:srgbClr val="FF0000"/>
                </a:solidFill>
              </a:rPr>
              <a:t>nav</a:t>
            </a:r>
            <a:r>
              <a:rPr lang="en-US" sz="2000" b="1" dirty="0">
                <a:solidFill>
                  <a:srgbClr val="FF0000"/>
                </a:solidFill>
              </a:rPr>
              <a:t> </a:t>
            </a:r>
            <a:r>
              <a:rPr lang="en-US" sz="2000" b="1" dirty="0" err="1">
                <a:solidFill>
                  <a:srgbClr val="FF0000"/>
                </a:solidFill>
              </a:rPr>
              <a:t>ul</a:t>
            </a:r>
            <a:r>
              <a:rPr lang="en-US" sz="2000" b="1" dirty="0">
                <a:solidFill>
                  <a:srgbClr val="FF0000"/>
                </a:solidFill>
              </a:rPr>
              <a:t> li </a:t>
            </a:r>
            <a:r>
              <a:rPr lang="en-US" sz="2000" b="1" dirty="0" smtClean="0">
                <a:solidFill>
                  <a:srgbClr val="FF0000"/>
                </a:solidFill>
              </a:rPr>
              <a:t>{}</a:t>
            </a:r>
            <a:endParaRPr lang="uk-UA" sz="2000" b="1" dirty="0" smtClean="0">
              <a:solidFill>
                <a:srgbClr val="FF0000"/>
              </a:solidFill>
            </a:endParaRPr>
          </a:p>
          <a:p>
            <a:r>
              <a:rPr lang="uk-UA" sz="2000" dirty="0"/>
              <a:t>Цей код шукає </a:t>
            </a:r>
            <a:r>
              <a:rPr lang="uk-UA" sz="2000" dirty="0">
                <a:solidFill>
                  <a:srgbClr val="FF0000"/>
                </a:solidFill>
              </a:rPr>
              <a:t>&lt;</a:t>
            </a:r>
            <a:r>
              <a:rPr lang="uk-UA" sz="2000" dirty="0" err="1">
                <a:solidFill>
                  <a:srgbClr val="FF0000"/>
                </a:solidFill>
              </a:rPr>
              <a:t>nav</a:t>
            </a:r>
            <a:r>
              <a:rPr lang="uk-UA" sz="2000" dirty="0">
                <a:solidFill>
                  <a:srgbClr val="FF0000"/>
                </a:solidFill>
              </a:rPr>
              <a:t>&gt;, </a:t>
            </a:r>
            <a:r>
              <a:rPr lang="uk-UA" sz="2000" dirty="0"/>
              <a:t>потім всередині </a:t>
            </a:r>
            <a:r>
              <a:rPr lang="uk-UA" sz="2000" dirty="0">
                <a:solidFill>
                  <a:srgbClr val="FF0000"/>
                </a:solidFill>
              </a:rPr>
              <a:t>&lt;</a:t>
            </a:r>
            <a:r>
              <a:rPr lang="uk-UA" sz="2000" dirty="0" err="1">
                <a:solidFill>
                  <a:srgbClr val="FF0000"/>
                </a:solidFill>
              </a:rPr>
              <a:t>ul</a:t>
            </a:r>
            <a:r>
              <a:rPr lang="uk-UA" sz="2000" dirty="0">
                <a:solidFill>
                  <a:srgbClr val="FF0000"/>
                </a:solidFill>
              </a:rPr>
              <a:t>&gt; і &lt;</a:t>
            </a:r>
            <a:r>
              <a:rPr lang="uk-UA" sz="2000" dirty="0" err="1">
                <a:solidFill>
                  <a:srgbClr val="FF0000"/>
                </a:solidFill>
              </a:rPr>
              <a:t>li</a:t>
            </a:r>
            <a:r>
              <a:rPr lang="uk-UA" sz="2000" dirty="0">
                <a:solidFill>
                  <a:srgbClr val="FF0000"/>
                </a:solidFill>
              </a:rPr>
              <a:t>&gt;</a:t>
            </a:r>
            <a:r>
              <a:rPr lang="uk-UA" sz="2000" dirty="0"/>
              <a:t>. </a:t>
            </a:r>
            <a:r>
              <a:rPr lang="uk-UA" sz="2000" dirty="0" smtClean="0"/>
              <a:t>Задається</a:t>
            </a:r>
            <a:r>
              <a:rPr lang="uk-UA" sz="2000" dirty="0"/>
              <a:t>, що кожному елементу в списку потрібна своя межа.</a:t>
            </a:r>
            <a:endParaRPr lang="uk-UA" sz="2000" b="1" dirty="0">
              <a:solidFill>
                <a:srgbClr val="FF0000"/>
              </a:solidFill>
            </a:endParaRPr>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568" y="2410056"/>
            <a:ext cx="7363473" cy="8808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Прямокутник 4"/>
          <p:cNvSpPr/>
          <p:nvPr/>
        </p:nvSpPr>
        <p:spPr>
          <a:xfrm>
            <a:off x="218259" y="3789040"/>
            <a:ext cx="2779712" cy="2031325"/>
          </a:xfrm>
          <a:prstGeom prst="rect">
            <a:avLst/>
          </a:prstGeom>
        </p:spPr>
        <p:txBody>
          <a:bodyPr wrap="square">
            <a:spAutoFit/>
          </a:bodyPr>
          <a:lstStyle/>
          <a:p>
            <a:r>
              <a:rPr lang="uk-UA" dirty="0"/>
              <a:t>За допомогою цього коду ми додали </a:t>
            </a:r>
            <a:r>
              <a:rPr lang="uk-UA" dirty="0">
                <a:solidFill>
                  <a:srgbClr val="FF0000"/>
                </a:solidFill>
              </a:rPr>
              <a:t>border-bottom</a:t>
            </a:r>
            <a:r>
              <a:rPr lang="uk-UA" dirty="0"/>
              <a:t>, так що кожен елемент </a:t>
            </a:r>
            <a:r>
              <a:rPr lang="uk-UA" dirty="0">
                <a:solidFill>
                  <a:srgbClr val="FF0000"/>
                </a:solidFill>
              </a:rPr>
              <a:t>&lt;</a:t>
            </a:r>
            <a:r>
              <a:rPr lang="uk-UA" dirty="0" err="1">
                <a:solidFill>
                  <a:srgbClr val="FF0000"/>
                </a:solidFill>
              </a:rPr>
              <a:t>li</a:t>
            </a:r>
            <a:r>
              <a:rPr lang="uk-UA" dirty="0">
                <a:solidFill>
                  <a:srgbClr val="FF0000"/>
                </a:solidFill>
              </a:rPr>
              <a:t>&gt; </a:t>
            </a:r>
            <a:r>
              <a:rPr lang="uk-UA" dirty="0"/>
              <a:t>тепер має такий же тип </a:t>
            </a:r>
            <a:r>
              <a:rPr lang="uk-UA" dirty="0" smtClean="0"/>
              <a:t>межі </a:t>
            </a:r>
            <a:r>
              <a:rPr lang="uk-UA" dirty="0"/>
              <a:t>як у зовнішній рамки, але тільки в нижній частині тексту.</a:t>
            </a:r>
          </a:p>
        </p:txBody>
      </p:sp>
      <p:pic>
        <p:nvPicPr>
          <p:cNvPr id="1024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63888" y="3609313"/>
            <a:ext cx="4824536" cy="29607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3901423"/>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0" y="1"/>
            <a:ext cx="9144000" cy="548679"/>
          </a:xfrm>
        </p:spPr>
        <p:txBody>
          <a:bodyPr>
            <a:normAutofit fontScale="90000"/>
          </a:bodyPr>
          <a:lstStyle/>
          <a:p>
            <a:r>
              <a:rPr lang="en-US" b="1" dirty="0" smtClean="0"/>
              <a:t>HTML5&amp;CSS3</a:t>
            </a:r>
            <a:endParaRPr lang="uk-UA" b="1" dirty="0"/>
          </a:p>
        </p:txBody>
      </p:sp>
      <p:sp>
        <p:nvSpPr>
          <p:cNvPr id="4" name="Прямокутник 3"/>
          <p:cNvSpPr/>
          <p:nvPr/>
        </p:nvSpPr>
        <p:spPr>
          <a:xfrm>
            <a:off x="3635896" y="620688"/>
            <a:ext cx="5148801" cy="1015663"/>
          </a:xfrm>
          <a:prstGeom prst="rect">
            <a:avLst/>
          </a:prstGeom>
        </p:spPr>
        <p:txBody>
          <a:bodyPr wrap="square">
            <a:spAutoFit/>
          </a:bodyPr>
          <a:lstStyle/>
          <a:p>
            <a:r>
              <a:rPr lang="uk-UA" sz="2000" dirty="0"/>
              <a:t>Тепер у нас дві проблеми. Перша - простір зліва між кордоном і елементами списку. Змінимо його, використовуючи </a:t>
            </a:r>
            <a:r>
              <a:rPr lang="uk-UA" sz="2000" dirty="0" err="1" smtClean="0">
                <a:solidFill>
                  <a:srgbClr val="FF0000"/>
                </a:solidFill>
              </a:rPr>
              <a:t>padding</a:t>
            </a:r>
            <a:r>
              <a:rPr lang="uk-UA" sz="2000" dirty="0"/>
              <a:t>.</a:t>
            </a:r>
            <a:endParaRPr lang="uk-UA" sz="2000" b="1" dirty="0">
              <a:solidFill>
                <a:srgbClr val="FF0000"/>
              </a:solidFill>
            </a:endParaRPr>
          </a:p>
        </p:txBody>
      </p:sp>
      <p:pic>
        <p:nvPicPr>
          <p:cNvPr id="1024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5287" y="476672"/>
            <a:ext cx="3240360" cy="19885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61900" y="1700808"/>
            <a:ext cx="4914900" cy="8477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77911" y="2687454"/>
            <a:ext cx="4882877" cy="26465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44970359"/>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0" y="1"/>
            <a:ext cx="9144000" cy="548679"/>
          </a:xfrm>
        </p:spPr>
        <p:txBody>
          <a:bodyPr>
            <a:normAutofit fontScale="90000"/>
          </a:bodyPr>
          <a:lstStyle/>
          <a:p>
            <a:r>
              <a:rPr lang="en-US" b="1" dirty="0" smtClean="0"/>
              <a:t>HTML5&amp;CSS3</a:t>
            </a:r>
            <a:endParaRPr lang="uk-UA" b="1" dirty="0"/>
          </a:p>
        </p:txBody>
      </p:sp>
      <p:sp>
        <p:nvSpPr>
          <p:cNvPr id="4" name="Прямокутник 3"/>
          <p:cNvSpPr/>
          <p:nvPr/>
        </p:nvSpPr>
        <p:spPr>
          <a:xfrm>
            <a:off x="3635896" y="620688"/>
            <a:ext cx="5148801" cy="1938992"/>
          </a:xfrm>
          <a:prstGeom prst="rect">
            <a:avLst/>
          </a:prstGeom>
        </p:spPr>
        <p:txBody>
          <a:bodyPr wrap="square">
            <a:spAutoFit/>
          </a:bodyPr>
          <a:lstStyle/>
          <a:p>
            <a:r>
              <a:rPr lang="uk-UA" sz="2000" dirty="0"/>
              <a:t>Наша друга проблема менш помітна, але все ще існує у вигляді </a:t>
            </a:r>
            <a:r>
              <a:rPr lang="uk-UA" sz="2000" dirty="0">
                <a:solidFill>
                  <a:srgbClr val="FF0000"/>
                </a:solidFill>
              </a:rPr>
              <a:t>подвійної лінії в нижній частині нашого меню</a:t>
            </a:r>
            <a:r>
              <a:rPr lang="uk-UA" sz="2000" dirty="0"/>
              <a:t>. Це тому, що наш кордон для меню </a:t>
            </a:r>
            <a:r>
              <a:rPr lang="uk-UA" sz="2000" dirty="0" smtClean="0"/>
              <a:t>дода</a:t>
            </a:r>
            <a:r>
              <a:rPr lang="uk-UA" sz="2000" dirty="0"/>
              <a:t>в</a:t>
            </a:r>
            <a:r>
              <a:rPr lang="uk-UA" sz="2000" dirty="0" smtClean="0"/>
              <a:t>ся </a:t>
            </a:r>
            <a:r>
              <a:rPr lang="uk-UA" sz="2000" dirty="0"/>
              <a:t>до нашого кордону для останнього елемента, коли ми вставили </a:t>
            </a:r>
            <a:r>
              <a:rPr lang="uk-UA" sz="2000" dirty="0">
                <a:solidFill>
                  <a:srgbClr val="FF0000"/>
                </a:solidFill>
              </a:rPr>
              <a:t>bottom-border</a:t>
            </a:r>
            <a:r>
              <a:rPr lang="uk-UA" sz="2000" dirty="0"/>
              <a:t>. </a:t>
            </a:r>
            <a:endParaRPr lang="uk-UA" sz="2000" dirty="0" smtClean="0"/>
          </a:p>
        </p:txBody>
      </p:sp>
      <p:pic>
        <p:nvPicPr>
          <p:cNvPr id="1024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5287" y="476672"/>
            <a:ext cx="3240360" cy="19885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Прямоугольник 2"/>
          <p:cNvSpPr/>
          <p:nvPr/>
        </p:nvSpPr>
        <p:spPr>
          <a:xfrm>
            <a:off x="323527" y="2708920"/>
            <a:ext cx="8461169" cy="369332"/>
          </a:xfrm>
          <a:prstGeom prst="rect">
            <a:avLst/>
          </a:prstGeom>
        </p:spPr>
        <p:txBody>
          <a:bodyPr wrap="square">
            <a:spAutoFit/>
          </a:bodyPr>
          <a:lstStyle/>
          <a:p>
            <a:r>
              <a:rPr lang="uk-UA" dirty="0"/>
              <a:t>Ми використовували код в </a:t>
            </a:r>
            <a:r>
              <a:rPr lang="uk-UA" dirty="0">
                <a:solidFill>
                  <a:srgbClr val="FF0000"/>
                </a:solidFill>
              </a:rPr>
              <a:t>&lt;</a:t>
            </a:r>
            <a:r>
              <a:rPr lang="uk-UA" dirty="0" err="1">
                <a:solidFill>
                  <a:srgbClr val="FF0000"/>
                </a:solidFill>
              </a:rPr>
              <a:t>ul</a:t>
            </a:r>
            <a:r>
              <a:rPr lang="uk-UA" dirty="0">
                <a:solidFill>
                  <a:srgbClr val="FF0000"/>
                </a:solidFill>
              </a:rPr>
              <a:t>&gt; з &lt;</a:t>
            </a:r>
            <a:r>
              <a:rPr lang="uk-UA" dirty="0" err="1">
                <a:solidFill>
                  <a:srgbClr val="FF0000"/>
                </a:solidFill>
              </a:rPr>
              <a:t>nav</a:t>
            </a:r>
            <a:r>
              <a:rPr lang="uk-UA" dirty="0">
                <a:solidFill>
                  <a:srgbClr val="FF0000"/>
                </a:solidFill>
              </a:rPr>
              <a:t>&gt; </a:t>
            </a:r>
            <a:r>
              <a:rPr lang="uk-UA" dirty="0"/>
              <a:t>для вказівки кордону.</a:t>
            </a:r>
            <a:endParaRPr lang="uk-UA" b="1" dirty="0">
              <a:solidFill>
                <a:srgbClr val="FF0000"/>
              </a:solidFill>
            </a:endParaRP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544" y="3212976"/>
            <a:ext cx="5481609" cy="20882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Прямоугольник 4"/>
          <p:cNvSpPr/>
          <p:nvPr/>
        </p:nvSpPr>
        <p:spPr>
          <a:xfrm>
            <a:off x="310028" y="5445224"/>
            <a:ext cx="8488165" cy="1200329"/>
          </a:xfrm>
          <a:prstGeom prst="rect">
            <a:avLst/>
          </a:prstGeom>
        </p:spPr>
        <p:txBody>
          <a:bodyPr wrap="square">
            <a:spAutoFit/>
          </a:bodyPr>
          <a:lstStyle/>
          <a:p>
            <a:r>
              <a:rPr lang="uk-UA" dirty="0"/>
              <a:t>ми встановлюємо </a:t>
            </a:r>
            <a:r>
              <a:rPr lang="uk-UA" dirty="0">
                <a:solidFill>
                  <a:srgbClr val="FF0000"/>
                </a:solidFill>
              </a:rPr>
              <a:t>list-</a:t>
            </a:r>
            <a:r>
              <a:rPr lang="uk-UA" dirty="0" err="1">
                <a:solidFill>
                  <a:srgbClr val="FF0000"/>
                </a:solidFill>
              </a:rPr>
              <a:t>style</a:t>
            </a:r>
            <a:r>
              <a:rPr lang="uk-UA" dirty="0">
                <a:solidFill>
                  <a:srgbClr val="FF0000"/>
                </a:solidFill>
              </a:rPr>
              <a:t> в </a:t>
            </a:r>
            <a:r>
              <a:rPr lang="uk-UA" dirty="0" err="1">
                <a:solidFill>
                  <a:srgbClr val="FF0000"/>
                </a:solidFill>
              </a:rPr>
              <a:t>none</a:t>
            </a:r>
            <a:r>
              <a:rPr lang="uk-UA" dirty="0">
                <a:solidFill>
                  <a:srgbClr val="FF0000"/>
                </a:solidFill>
              </a:rPr>
              <a:t> </a:t>
            </a:r>
            <a:r>
              <a:rPr lang="uk-UA" dirty="0"/>
              <a:t>так, що маркери або будь-які інші знаки не </a:t>
            </a:r>
            <a:r>
              <a:rPr lang="uk-UA" dirty="0" smtClean="0"/>
              <a:t>з'являються</a:t>
            </a:r>
          </a:p>
          <a:p>
            <a:r>
              <a:rPr lang="uk-UA" dirty="0"/>
              <a:t>Задавши </a:t>
            </a:r>
            <a:r>
              <a:rPr lang="uk-UA" dirty="0" err="1">
                <a:solidFill>
                  <a:srgbClr val="FF0000"/>
                </a:solidFill>
              </a:rPr>
              <a:t>none</a:t>
            </a:r>
            <a:r>
              <a:rPr lang="uk-UA" dirty="0"/>
              <a:t> як значення ми відключаємо властивість, так що </a:t>
            </a:r>
            <a:r>
              <a:rPr lang="uk-UA" dirty="0" smtClean="0"/>
              <a:t>вона </a:t>
            </a:r>
            <a:r>
              <a:rPr lang="uk-UA" dirty="0"/>
              <a:t>не буде мати ніяких графічних ефектів.</a:t>
            </a:r>
          </a:p>
        </p:txBody>
      </p:sp>
    </p:spTree>
    <p:extLst>
      <p:ext uri="{BB962C8B-B14F-4D97-AF65-F5344CB8AC3E}">
        <p14:creationId xmlns:p14="http://schemas.microsoft.com/office/powerpoint/2010/main" val="2400970795"/>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0" y="1"/>
            <a:ext cx="9144000" cy="548679"/>
          </a:xfrm>
        </p:spPr>
        <p:txBody>
          <a:bodyPr>
            <a:normAutofit fontScale="90000"/>
          </a:bodyPr>
          <a:lstStyle/>
          <a:p>
            <a:r>
              <a:rPr lang="en-US" b="1" dirty="0" smtClean="0"/>
              <a:t>HTML5&amp;CSS3</a:t>
            </a:r>
            <a:endParaRPr lang="uk-UA" b="1" dirty="0"/>
          </a:p>
        </p:txBody>
      </p:sp>
      <p:sp>
        <p:nvSpPr>
          <p:cNvPr id="6" name="Прямоугольник 5"/>
          <p:cNvSpPr/>
          <p:nvPr/>
        </p:nvSpPr>
        <p:spPr>
          <a:xfrm>
            <a:off x="251520" y="620688"/>
            <a:ext cx="8640960" cy="923330"/>
          </a:xfrm>
          <a:prstGeom prst="rect">
            <a:avLst/>
          </a:prstGeom>
        </p:spPr>
        <p:txBody>
          <a:bodyPr wrap="square">
            <a:spAutoFit/>
          </a:bodyPr>
          <a:lstStyle/>
          <a:p>
            <a:r>
              <a:rPr lang="uk-UA" dirty="0"/>
              <a:t>Проробимо те ж саме, тільки за допомогою властивості </a:t>
            </a:r>
            <a:r>
              <a:rPr lang="uk-UA" dirty="0">
                <a:solidFill>
                  <a:srgbClr val="FF0000"/>
                </a:solidFill>
              </a:rPr>
              <a:t>bottom-border</a:t>
            </a:r>
            <a:r>
              <a:rPr lang="uk-UA" dirty="0"/>
              <a:t> і встановивши для </a:t>
            </a:r>
            <a:r>
              <a:rPr lang="uk-UA" dirty="0" smtClean="0"/>
              <a:t>неї </a:t>
            </a:r>
            <a:r>
              <a:rPr lang="uk-UA" dirty="0"/>
              <a:t>значення </a:t>
            </a:r>
            <a:r>
              <a:rPr lang="uk-UA" dirty="0" err="1">
                <a:solidFill>
                  <a:srgbClr val="FF0000"/>
                </a:solidFill>
              </a:rPr>
              <a:t>none</a:t>
            </a:r>
            <a:r>
              <a:rPr lang="uk-UA" dirty="0"/>
              <a:t>. Однак ми хочемо націлитися тільки на останній пункт меню, щоб його нижня </a:t>
            </a:r>
            <a:r>
              <a:rPr lang="uk-UA" dirty="0" smtClean="0"/>
              <a:t>межа </a:t>
            </a:r>
            <a:r>
              <a:rPr lang="uk-UA" dirty="0"/>
              <a:t>не конфліктувала з великою нижньою межею.</a:t>
            </a: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1720" y="1628800"/>
            <a:ext cx="3600400" cy="8690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6720" y="2729345"/>
            <a:ext cx="3505200" cy="1895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Прямоугольник 6"/>
          <p:cNvSpPr/>
          <p:nvPr/>
        </p:nvSpPr>
        <p:spPr>
          <a:xfrm>
            <a:off x="4067944" y="2729345"/>
            <a:ext cx="4572000" cy="3693319"/>
          </a:xfrm>
          <a:prstGeom prst="rect">
            <a:avLst/>
          </a:prstGeom>
        </p:spPr>
        <p:txBody>
          <a:bodyPr>
            <a:spAutoFit/>
          </a:bodyPr>
          <a:lstStyle/>
          <a:p>
            <a:r>
              <a:rPr lang="uk-UA" dirty="0"/>
              <a:t>Подвійна межа </a:t>
            </a:r>
            <a:r>
              <a:rPr lang="uk-UA" dirty="0" smtClean="0"/>
              <a:t>зникла </a:t>
            </a:r>
            <a:r>
              <a:rPr lang="uk-UA" dirty="0"/>
              <a:t>тому, що ми знайшли </a:t>
            </a:r>
            <a:r>
              <a:rPr lang="uk-UA" dirty="0">
                <a:solidFill>
                  <a:srgbClr val="FF0000"/>
                </a:solidFill>
              </a:rPr>
              <a:t>&lt;</a:t>
            </a:r>
            <a:r>
              <a:rPr lang="uk-UA" dirty="0" err="1">
                <a:solidFill>
                  <a:srgbClr val="FF0000"/>
                </a:solidFill>
              </a:rPr>
              <a:t>ul</a:t>
            </a:r>
            <a:r>
              <a:rPr lang="uk-UA" dirty="0">
                <a:solidFill>
                  <a:srgbClr val="FF0000"/>
                </a:solidFill>
              </a:rPr>
              <a:t>&gt;</a:t>
            </a:r>
            <a:r>
              <a:rPr lang="uk-UA" dirty="0"/>
              <a:t> в </a:t>
            </a:r>
            <a:r>
              <a:rPr lang="uk-UA" dirty="0">
                <a:solidFill>
                  <a:srgbClr val="FF0000"/>
                </a:solidFill>
              </a:rPr>
              <a:t>&lt;</a:t>
            </a:r>
            <a:r>
              <a:rPr lang="uk-UA" dirty="0" err="1">
                <a:solidFill>
                  <a:srgbClr val="FF0000"/>
                </a:solidFill>
              </a:rPr>
              <a:t>nav</a:t>
            </a:r>
            <a:r>
              <a:rPr lang="uk-UA" dirty="0">
                <a:solidFill>
                  <a:srgbClr val="FF0000"/>
                </a:solidFill>
              </a:rPr>
              <a:t>&gt;</a:t>
            </a:r>
            <a:r>
              <a:rPr lang="uk-UA" dirty="0"/>
              <a:t>, а потім вибрали в ньому останній </a:t>
            </a:r>
            <a:r>
              <a:rPr lang="uk-UA" dirty="0">
                <a:solidFill>
                  <a:srgbClr val="FF0000"/>
                </a:solidFill>
              </a:rPr>
              <a:t>&lt;</a:t>
            </a:r>
            <a:r>
              <a:rPr lang="uk-UA" dirty="0" err="1">
                <a:solidFill>
                  <a:srgbClr val="FF0000"/>
                </a:solidFill>
              </a:rPr>
              <a:t>li</a:t>
            </a:r>
            <a:r>
              <a:rPr lang="uk-UA" dirty="0">
                <a:solidFill>
                  <a:srgbClr val="FF0000"/>
                </a:solidFill>
              </a:rPr>
              <a:t>&gt; </a:t>
            </a:r>
            <a:r>
              <a:rPr lang="uk-UA" dirty="0"/>
              <a:t>і відключили нижню межу. </a:t>
            </a:r>
            <a:endParaRPr lang="uk-UA" dirty="0" smtClean="0"/>
          </a:p>
          <a:p>
            <a:endParaRPr lang="uk-UA" dirty="0"/>
          </a:p>
          <a:p>
            <a:r>
              <a:rPr lang="uk-UA" dirty="0" smtClean="0"/>
              <a:t>Псевдо-селектор </a:t>
            </a:r>
            <a:r>
              <a:rPr lang="uk-UA" dirty="0">
                <a:solidFill>
                  <a:srgbClr val="FF0000"/>
                </a:solidFill>
              </a:rPr>
              <a:t>last-</a:t>
            </a:r>
            <a:r>
              <a:rPr lang="uk-UA" dirty="0" err="1">
                <a:solidFill>
                  <a:srgbClr val="FF0000"/>
                </a:solidFill>
              </a:rPr>
              <a:t>child</a:t>
            </a:r>
            <a:r>
              <a:rPr lang="uk-UA" dirty="0"/>
              <a:t> вказує на останній елемент списку.</a:t>
            </a:r>
            <a:br>
              <a:rPr lang="uk-UA" dirty="0"/>
            </a:br>
            <a:r>
              <a:rPr lang="uk-UA" dirty="0"/>
              <a:t/>
            </a:r>
            <a:br>
              <a:rPr lang="uk-UA" dirty="0"/>
            </a:br>
            <a:r>
              <a:rPr lang="uk-UA" b="1" dirty="0" err="1">
                <a:solidFill>
                  <a:srgbClr val="FF0000"/>
                </a:solidFill>
              </a:rPr>
              <a:t>nav</a:t>
            </a:r>
            <a:r>
              <a:rPr lang="uk-UA" b="1" dirty="0">
                <a:solidFill>
                  <a:srgbClr val="FF0000"/>
                </a:solidFill>
              </a:rPr>
              <a:t> </a:t>
            </a:r>
            <a:r>
              <a:rPr lang="uk-UA" b="1" dirty="0" err="1">
                <a:solidFill>
                  <a:srgbClr val="FF0000"/>
                </a:solidFill>
              </a:rPr>
              <a:t>ul</a:t>
            </a:r>
            <a:r>
              <a:rPr lang="uk-UA" b="1" dirty="0">
                <a:solidFill>
                  <a:srgbClr val="FF0000"/>
                </a:solidFill>
              </a:rPr>
              <a:t> </a:t>
            </a:r>
            <a:r>
              <a:rPr lang="uk-UA" b="1" dirty="0" err="1">
                <a:solidFill>
                  <a:srgbClr val="FF0000"/>
                </a:solidFill>
              </a:rPr>
              <a:t>li</a:t>
            </a:r>
            <a:r>
              <a:rPr lang="uk-UA" b="1" dirty="0">
                <a:solidFill>
                  <a:srgbClr val="FF0000"/>
                </a:solidFill>
              </a:rPr>
              <a:t>: last-</a:t>
            </a:r>
            <a:r>
              <a:rPr lang="uk-UA" b="1" dirty="0" err="1">
                <a:solidFill>
                  <a:srgbClr val="FF0000"/>
                </a:solidFill>
              </a:rPr>
              <a:t>child</a:t>
            </a:r>
            <a:r>
              <a:rPr lang="uk-UA" b="1" dirty="0">
                <a:solidFill>
                  <a:srgbClr val="FF0000"/>
                </a:solidFill>
              </a:rPr>
              <a:t> {}</a:t>
            </a:r>
            <a:br>
              <a:rPr lang="uk-UA" b="1" dirty="0">
                <a:solidFill>
                  <a:srgbClr val="FF0000"/>
                </a:solidFill>
              </a:rPr>
            </a:br>
            <a:r>
              <a:rPr lang="uk-UA" dirty="0"/>
              <a:t/>
            </a:r>
            <a:br>
              <a:rPr lang="uk-UA" dirty="0"/>
            </a:br>
            <a:r>
              <a:rPr lang="uk-UA" dirty="0"/>
              <a:t>Цей селектор можна перекласти наступним чином:</a:t>
            </a:r>
            <a:br>
              <a:rPr lang="uk-UA" dirty="0"/>
            </a:br>
            <a:r>
              <a:rPr lang="uk-UA" dirty="0" smtClean="0"/>
              <a:t>«</a:t>
            </a:r>
            <a:r>
              <a:rPr lang="uk-UA" dirty="0">
                <a:solidFill>
                  <a:srgbClr val="FF0000"/>
                </a:solidFill>
              </a:rPr>
              <a:t>Знайдіть &lt;</a:t>
            </a:r>
            <a:r>
              <a:rPr lang="uk-UA" dirty="0" err="1">
                <a:solidFill>
                  <a:srgbClr val="FF0000"/>
                </a:solidFill>
              </a:rPr>
              <a:t>nav</a:t>
            </a:r>
            <a:r>
              <a:rPr lang="uk-UA" dirty="0">
                <a:solidFill>
                  <a:srgbClr val="FF0000"/>
                </a:solidFill>
              </a:rPr>
              <a:t>&gt;, потім &lt;</a:t>
            </a:r>
            <a:r>
              <a:rPr lang="uk-UA" dirty="0" err="1">
                <a:solidFill>
                  <a:srgbClr val="FF0000"/>
                </a:solidFill>
              </a:rPr>
              <a:t>ul</a:t>
            </a:r>
            <a:r>
              <a:rPr lang="uk-UA" dirty="0">
                <a:solidFill>
                  <a:srgbClr val="FF0000"/>
                </a:solidFill>
              </a:rPr>
              <a:t>&gt; і застосуйте всі зміни до останнього елемента &lt;</a:t>
            </a:r>
            <a:r>
              <a:rPr lang="uk-UA" dirty="0" err="1">
                <a:solidFill>
                  <a:srgbClr val="FF0000"/>
                </a:solidFill>
              </a:rPr>
              <a:t>li</a:t>
            </a:r>
            <a:r>
              <a:rPr lang="uk-UA" dirty="0">
                <a:solidFill>
                  <a:srgbClr val="FF0000"/>
                </a:solidFill>
              </a:rPr>
              <a:t>&gt;</a:t>
            </a:r>
            <a:r>
              <a:rPr lang="uk-UA" dirty="0"/>
              <a:t>».</a:t>
            </a:r>
          </a:p>
        </p:txBody>
      </p:sp>
    </p:spTree>
    <p:extLst>
      <p:ext uri="{BB962C8B-B14F-4D97-AF65-F5344CB8AC3E}">
        <p14:creationId xmlns:p14="http://schemas.microsoft.com/office/powerpoint/2010/main" val="3346979702"/>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0" y="1"/>
            <a:ext cx="9144000" cy="548679"/>
          </a:xfrm>
        </p:spPr>
        <p:txBody>
          <a:bodyPr>
            <a:normAutofit fontScale="90000"/>
          </a:bodyPr>
          <a:lstStyle/>
          <a:p>
            <a:r>
              <a:rPr lang="en-US" b="1" dirty="0" smtClean="0"/>
              <a:t>HTML5&amp;CSS3</a:t>
            </a:r>
            <a:endParaRPr lang="uk-UA" b="1" dirty="0"/>
          </a:p>
        </p:txBody>
      </p:sp>
      <p:sp>
        <p:nvSpPr>
          <p:cNvPr id="6" name="Прямоугольник 5"/>
          <p:cNvSpPr/>
          <p:nvPr/>
        </p:nvSpPr>
        <p:spPr>
          <a:xfrm>
            <a:off x="251520" y="620688"/>
            <a:ext cx="8640960" cy="4708981"/>
          </a:xfrm>
          <a:prstGeom prst="rect">
            <a:avLst/>
          </a:prstGeom>
        </p:spPr>
        <p:txBody>
          <a:bodyPr wrap="square">
            <a:spAutoFit/>
          </a:bodyPr>
          <a:lstStyle/>
          <a:p>
            <a:r>
              <a:rPr lang="uk-UA" sz="2000" dirty="0"/>
              <a:t>Останнє, що нам потрібно зробити, це налаштувати текст в посиланнях. Ви можете створити посилання в HTML наступним чином.</a:t>
            </a:r>
            <a:br>
              <a:rPr lang="uk-UA" sz="2000" dirty="0"/>
            </a:br>
            <a:r>
              <a:rPr lang="uk-UA" sz="2000" dirty="0"/>
              <a:t/>
            </a:r>
            <a:br>
              <a:rPr lang="uk-UA" sz="2000" dirty="0"/>
            </a:br>
            <a:r>
              <a:rPr lang="uk-UA" sz="2000" dirty="0">
                <a:solidFill>
                  <a:srgbClr val="FF0000"/>
                </a:solidFill>
              </a:rPr>
              <a:t>&lt;a </a:t>
            </a:r>
            <a:r>
              <a:rPr lang="uk-UA" sz="2000" dirty="0" err="1">
                <a:solidFill>
                  <a:srgbClr val="FF0000"/>
                </a:solidFill>
              </a:rPr>
              <a:t>href=</a:t>
            </a:r>
            <a:r>
              <a:rPr lang="uk-UA" sz="2000" dirty="0">
                <a:solidFill>
                  <a:srgbClr val="FF0000"/>
                </a:solidFill>
              </a:rPr>
              <a:t>"</a:t>
            </a:r>
            <a:r>
              <a:rPr lang="uk-UA" sz="2000" dirty="0" err="1">
                <a:solidFill>
                  <a:srgbClr val="FF0000"/>
                </a:solidFill>
              </a:rPr>
              <a:t>url</a:t>
            </a:r>
            <a:r>
              <a:rPr lang="uk-UA" sz="2000" dirty="0">
                <a:solidFill>
                  <a:srgbClr val="FF0000"/>
                </a:solidFill>
              </a:rPr>
              <a:t>"&gt; </a:t>
            </a:r>
            <a:r>
              <a:rPr lang="uk-UA" sz="2000" dirty="0"/>
              <a:t>Набраний тут текст веде на </a:t>
            </a:r>
            <a:r>
              <a:rPr lang="uk-UA" sz="2000" dirty="0" smtClean="0"/>
              <a:t>вказану </a:t>
            </a:r>
            <a:r>
              <a:rPr lang="uk-UA" sz="2000" dirty="0" err="1" smtClean="0"/>
              <a:t>веб-адресу</a:t>
            </a:r>
            <a:r>
              <a:rPr lang="uk-UA" sz="2000" dirty="0" smtClean="0"/>
              <a:t> </a:t>
            </a:r>
            <a:r>
              <a:rPr lang="uk-UA" sz="2000" dirty="0">
                <a:solidFill>
                  <a:srgbClr val="FF0000"/>
                </a:solidFill>
              </a:rPr>
              <a:t>&lt;/a&gt;</a:t>
            </a:r>
            <a:r>
              <a:rPr lang="uk-UA" sz="2000" dirty="0"/>
              <a:t/>
            </a:r>
            <a:br>
              <a:rPr lang="uk-UA" sz="2000" dirty="0"/>
            </a:br>
            <a:r>
              <a:rPr lang="uk-UA" sz="2000" dirty="0"/>
              <a:t/>
            </a:r>
            <a:br>
              <a:rPr lang="uk-UA" sz="2000" dirty="0"/>
            </a:br>
            <a:r>
              <a:rPr lang="uk-UA" sz="2000" dirty="0"/>
              <a:t>Ми використовуємо тег </a:t>
            </a:r>
            <a:r>
              <a:rPr lang="uk-UA" sz="2000" dirty="0">
                <a:solidFill>
                  <a:srgbClr val="FF0000"/>
                </a:solidFill>
              </a:rPr>
              <a:t>&lt;a&gt;</a:t>
            </a:r>
            <a:r>
              <a:rPr lang="uk-UA" sz="2000" dirty="0"/>
              <a:t> разом з атрибутом </a:t>
            </a:r>
            <a:r>
              <a:rPr lang="uk-UA" sz="2000" dirty="0" err="1">
                <a:solidFill>
                  <a:srgbClr val="FF0000"/>
                </a:solidFill>
              </a:rPr>
              <a:t>href</a:t>
            </a:r>
            <a:r>
              <a:rPr lang="uk-UA" sz="2000" dirty="0"/>
              <a:t>. </a:t>
            </a:r>
            <a:r>
              <a:rPr lang="uk-UA" sz="2000" dirty="0" smtClean="0"/>
              <a:t>Значенням </a:t>
            </a:r>
            <a:r>
              <a:rPr lang="uk-UA" sz="2000" dirty="0"/>
              <a:t>цього атрибута має бути адреса, на </a:t>
            </a:r>
            <a:r>
              <a:rPr lang="uk-UA" sz="2000" dirty="0" smtClean="0"/>
              <a:t>яку </a:t>
            </a:r>
            <a:r>
              <a:rPr lang="uk-UA" sz="2000" dirty="0"/>
              <a:t>ви хочете перемістити користувача, якщо він клацає по посиланню. У нашому прикладі ми маємо чотири посилання. </a:t>
            </a:r>
            <a:r>
              <a:rPr lang="uk-UA" sz="2000" dirty="0" smtClean="0"/>
              <a:t>Одне </a:t>
            </a:r>
            <a:r>
              <a:rPr lang="uk-UA" sz="2000" dirty="0"/>
              <a:t>з них виглядає так.</a:t>
            </a:r>
            <a:br>
              <a:rPr lang="uk-UA" sz="2000" dirty="0"/>
            </a:br>
            <a:r>
              <a:rPr lang="uk-UA" sz="2000" dirty="0"/>
              <a:t/>
            </a:r>
            <a:br>
              <a:rPr lang="uk-UA" sz="2000" dirty="0"/>
            </a:br>
            <a:r>
              <a:rPr lang="uk-UA" sz="2000" dirty="0" smtClean="0"/>
              <a:t>	</a:t>
            </a:r>
            <a:r>
              <a:rPr lang="en-US" sz="2000" b="1" dirty="0">
                <a:solidFill>
                  <a:srgbClr val="FF0000"/>
                </a:solidFill>
              </a:rPr>
              <a:t>&lt;a </a:t>
            </a:r>
            <a:r>
              <a:rPr lang="en-US" sz="2000" b="1" dirty="0" err="1">
                <a:solidFill>
                  <a:srgbClr val="FF0000"/>
                </a:solidFill>
              </a:rPr>
              <a:t>href</a:t>
            </a:r>
            <a:r>
              <a:rPr lang="en-US" sz="2000" b="1" dirty="0">
                <a:solidFill>
                  <a:srgbClr val="FF0000"/>
                </a:solidFill>
              </a:rPr>
              <a:t>="training.html"&gt;Training&lt;/a&gt;</a:t>
            </a:r>
            <a:r>
              <a:rPr lang="uk-UA" sz="2000" dirty="0"/>
              <a:t/>
            </a:r>
            <a:br>
              <a:rPr lang="uk-UA" sz="2000" dirty="0"/>
            </a:br>
            <a:endParaRPr lang="uk-UA" sz="2000" dirty="0" smtClean="0"/>
          </a:p>
          <a:p>
            <a:r>
              <a:rPr lang="uk-UA" sz="2000" dirty="0" smtClean="0"/>
              <a:t>Це </a:t>
            </a:r>
            <a:r>
              <a:rPr lang="uk-UA" sz="2000" dirty="0"/>
              <a:t>означає, що браузер буде показувати слово </a:t>
            </a:r>
            <a:r>
              <a:rPr lang="uk-UA" sz="2000" dirty="0" smtClean="0"/>
              <a:t>«</a:t>
            </a:r>
            <a:r>
              <a:rPr lang="en-US" sz="2000" b="1" dirty="0">
                <a:solidFill>
                  <a:srgbClr val="FF0000"/>
                </a:solidFill>
              </a:rPr>
              <a:t>Training</a:t>
            </a:r>
            <a:r>
              <a:rPr lang="uk-UA" sz="2000" dirty="0" smtClean="0"/>
              <a:t>», </a:t>
            </a:r>
            <a:r>
              <a:rPr lang="uk-UA" sz="2000" dirty="0"/>
              <a:t>на яке можна клацнути і потім браузер відправиться на сторінку, яка була збережена в файлі </a:t>
            </a:r>
            <a:r>
              <a:rPr lang="uk-UA" sz="2000" dirty="0" err="1">
                <a:solidFill>
                  <a:srgbClr val="FF0000"/>
                </a:solidFill>
              </a:rPr>
              <a:t>training.html</a:t>
            </a:r>
            <a:r>
              <a:rPr lang="uk-UA" sz="2000" dirty="0"/>
              <a:t>.</a:t>
            </a:r>
          </a:p>
        </p:txBody>
      </p:sp>
    </p:spTree>
    <p:extLst>
      <p:ext uri="{BB962C8B-B14F-4D97-AF65-F5344CB8AC3E}">
        <p14:creationId xmlns:p14="http://schemas.microsoft.com/office/powerpoint/2010/main" val="2539963522"/>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0" y="1"/>
            <a:ext cx="9144000" cy="548679"/>
          </a:xfrm>
        </p:spPr>
        <p:txBody>
          <a:bodyPr>
            <a:normAutofit fontScale="90000"/>
          </a:bodyPr>
          <a:lstStyle/>
          <a:p>
            <a:r>
              <a:rPr lang="en-US" b="1" dirty="0" smtClean="0"/>
              <a:t>HTML5&amp;CSS3</a:t>
            </a:r>
            <a:endParaRPr lang="uk-UA" b="1" dirty="0"/>
          </a:p>
        </p:txBody>
      </p:sp>
      <p:sp>
        <p:nvSpPr>
          <p:cNvPr id="6" name="Прямоугольник 5"/>
          <p:cNvSpPr/>
          <p:nvPr/>
        </p:nvSpPr>
        <p:spPr>
          <a:xfrm>
            <a:off x="251520" y="620688"/>
            <a:ext cx="8640960" cy="2246769"/>
          </a:xfrm>
          <a:prstGeom prst="rect">
            <a:avLst/>
          </a:prstGeom>
        </p:spPr>
        <p:txBody>
          <a:bodyPr wrap="square">
            <a:spAutoFit/>
          </a:bodyPr>
          <a:lstStyle/>
          <a:p>
            <a:r>
              <a:rPr lang="uk-UA" sz="2000" dirty="0"/>
              <a:t>Знаючи, що цей тег є частиною коду HTML, ми можемо створити спеціальний селектор, який шукає саме цей тег.</a:t>
            </a:r>
            <a:br>
              <a:rPr lang="uk-UA" sz="2000" dirty="0"/>
            </a:br>
            <a:r>
              <a:rPr lang="uk-UA" sz="2000" dirty="0"/>
              <a:t/>
            </a:r>
            <a:br>
              <a:rPr lang="uk-UA" sz="2000" dirty="0"/>
            </a:br>
            <a:r>
              <a:rPr lang="uk-UA" sz="2000" dirty="0" smtClean="0"/>
              <a:t>	</a:t>
            </a:r>
            <a:r>
              <a:rPr lang="uk-UA" sz="2000" b="1" dirty="0" err="1" smtClean="0">
                <a:solidFill>
                  <a:srgbClr val="FF0000"/>
                </a:solidFill>
              </a:rPr>
              <a:t>nav</a:t>
            </a:r>
            <a:r>
              <a:rPr lang="uk-UA" sz="2000" b="1" dirty="0" smtClean="0">
                <a:solidFill>
                  <a:srgbClr val="FF0000"/>
                </a:solidFill>
              </a:rPr>
              <a:t> </a:t>
            </a:r>
            <a:r>
              <a:rPr lang="uk-UA" sz="2000" b="1" dirty="0" err="1">
                <a:solidFill>
                  <a:srgbClr val="FF0000"/>
                </a:solidFill>
              </a:rPr>
              <a:t>ul</a:t>
            </a:r>
            <a:r>
              <a:rPr lang="uk-UA" sz="2000" b="1" dirty="0">
                <a:solidFill>
                  <a:srgbClr val="FF0000"/>
                </a:solidFill>
              </a:rPr>
              <a:t> </a:t>
            </a:r>
            <a:r>
              <a:rPr lang="uk-UA" sz="2000" b="1" dirty="0" err="1">
                <a:solidFill>
                  <a:srgbClr val="FF0000"/>
                </a:solidFill>
              </a:rPr>
              <a:t>li</a:t>
            </a:r>
            <a:r>
              <a:rPr lang="uk-UA" sz="2000" b="1" dirty="0">
                <a:solidFill>
                  <a:srgbClr val="FF0000"/>
                </a:solidFill>
              </a:rPr>
              <a:t> a {}</a:t>
            </a:r>
            <a:br>
              <a:rPr lang="uk-UA" sz="2000" b="1" dirty="0">
                <a:solidFill>
                  <a:srgbClr val="FF0000"/>
                </a:solidFill>
              </a:rPr>
            </a:br>
            <a:r>
              <a:rPr lang="uk-UA" sz="2000" dirty="0"/>
              <a:t/>
            </a:r>
            <a:br>
              <a:rPr lang="uk-UA" sz="2000" dirty="0"/>
            </a:br>
            <a:r>
              <a:rPr lang="uk-UA" sz="2000" dirty="0" smtClean="0"/>
              <a:t>Додамо </a:t>
            </a:r>
            <a:r>
              <a:rPr lang="uk-UA" sz="2000" dirty="0"/>
              <a:t>нові властивості до нашого нового селектору. Перш за все, змінимо колір шрифту на білий.</a:t>
            </a: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2867457"/>
            <a:ext cx="3189555" cy="10582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69766" y="3861048"/>
            <a:ext cx="5122714" cy="27509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46225076"/>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0" y="1"/>
            <a:ext cx="9144000" cy="548679"/>
          </a:xfrm>
        </p:spPr>
        <p:txBody>
          <a:bodyPr>
            <a:normAutofit fontScale="90000"/>
          </a:bodyPr>
          <a:lstStyle/>
          <a:p>
            <a:r>
              <a:rPr lang="en-US" b="1" dirty="0" smtClean="0"/>
              <a:t>HTML5&amp;CSS3</a:t>
            </a:r>
            <a:endParaRPr lang="uk-UA" b="1" dirty="0"/>
          </a:p>
        </p:txBody>
      </p:sp>
      <p:sp>
        <p:nvSpPr>
          <p:cNvPr id="6" name="Прямоугольник 5"/>
          <p:cNvSpPr/>
          <p:nvPr/>
        </p:nvSpPr>
        <p:spPr>
          <a:xfrm>
            <a:off x="251520" y="620688"/>
            <a:ext cx="8640960" cy="1015663"/>
          </a:xfrm>
          <a:prstGeom prst="rect">
            <a:avLst/>
          </a:prstGeom>
        </p:spPr>
        <p:txBody>
          <a:bodyPr wrap="square">
            <a:spAutoFit/>
          </a:bodyPr>
          <a:lstStyle/>
          <a:p>
            <a:r>
              <a:rPr lang="uk-UA" sz="2000" dirty="0"/>
              <a:t>Змінимо деякі акценти. Браузер встановлює виділення в CSS для всіх посилань у вигляді </a:t>
            </a:r>
            <a:r>
              <a:rPr lang="uk-UA" sz="2000" dirty="0">
                <a:solidFill>
                  <a:srgbClr val="FF0000"/>
                </a:solidFill>
              </a:rPr>
              <a:t>text-</a:t>
            </a:r>
            <a:r>
              <a:rPr lang="uk-UA" sz="2000" dirty="0" err="1">
                <a:solidFill>
                  <a:srgbClr val="FF0000"/>
                </a:solidFill>
              </a:rPr>
              <a:t>decoration</a:t>
            </a:r>
            <a:r>
              <a:rPr lang="uk-UA" sz="2000" dirty="0">
                <a:solidFill>
                  <a:srgbClr val="FF0000"/>
                </a:solidFill>
              </a:rPr>
              <a:t>: </a:t>
            </a:r>
            <a:r>
              <a:rPr lang="uk-UA" sz="2000" dirty="0" err="1">
                <a:solidFill>
                  <a:srgbClr val="FF0000"/>
                </a:solidFill>
              </a:rPr>
              <a:t>underline</a:t>
            </a:r>
            <a:r>
              <a:rPr lang="uk-UA" sz="2000" dirty="0"/>
              <a:t>. Ми хочемо змінити це значення, як ми вже робили це раніше зі значенням </a:t>
            </a:r>
            <a:r>
              <a:rPr lang="uk-UA" sz="2000" dirty="0" err="1">
                <a:solidFill>
                  <a:srgbClr val="FF0000"/>
                </a:solidFill>
              </a:rPr>
              <a:t>none</a:t>
            </a:r>
            <a:r>
              <a:rPr lang="uk-UA" sz="2000" dirty="0"/>
              <a:t>.</a:t>
            </a: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1636351"/>
            <a:ext cx="4328589" cy="13070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48786" y="3284984"/>
            <a:ext cx="5760640" cy="30905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74793362"/>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0" y="1"/>
            <a:ext cx="9144000" cy="548679"/>
          </a:xfrm>
        </p:spPr>
        <p:txBody>
          <a:bodyPr>
            <a:normAutofit fontScale="90000"/>
          </a:bodyPr>
          <a:lstStyle/>
          <a:p>
            <a:r>
              <a:rPr lang="en-US" b="1" dirty="0" smtClean="0"/>
              <a:t>HTML5&amp;CSS3</a:t>
            </a:r>
            <a:endParaRPr lang="uk-UA" b="1" dirty="0"/>
          </a:p>
        </p:txBody>
      </p:sp>
      <p:sp>
        <p:nvSpPr>
          <p:cNvPr id="6" name="Прямоугольник 5"/>
          <p:cNvSpPr/>
          <p:nvPr/>
        </p:nvSpPr>
        <p:spPr>
          <a:xfrm>
            <a:off x="251520" y="620688"/>
            <a:ext cx="8640960" cy="1015663"/>
          </a:xfrm>
          <a:prstGeom prst="rect">
            <a:avLst/>
          </a:prstGeom>
        </p:spPr>
        <p:txBody>
          <a:bodyPr wrap="square">
            <a:spAutoFit/>
          </a:bodyPr>
          <a:lstStyle/>
          <a:p>
            <a:r>
              <a:rPr lang="uk-UA" sz="2000" dirty="0"/>
              <a:t>Змінимо деякі акценти. Браузер встановлює виділення в CSS для всіх посилань у вигляді </a:t>
            </a:r>
            <a:r>
              <a:rPr lang="uk-UA" sz="2000" dirty="0">
                <a:solidFill>
                  <a:srgbClr val="FF0000"/>
                </a:solidFill>
              </a:rPr>
              <a:t>text-</a:t>
            </a:r>
            <a:r>
              <a:rPr lang="uk-UA" sz="2000" dirty="0" err="1">
                <a:solidFill>
                  <a:srgbClr val="FF0000"/>
                </a:solidFill>
              </a:rPr>
              <a:t>decoration</a:t>
            </a:r>
            <a:r>
              <a:rPr lang="uk-UA" sz="2000" dirty="0">
                <a:solidFill>
                  <a:srgbClr val="FF0000"/>
                </a:solidFill>
              </a:rPr>
              <a:t>: </a:t>
            </a:r>
            <a:r>
              <a:rPr lang="uk-UA" sz="2000" dirty="0" err="1">
                <a:solidFill>
                  <a:srgbClr val="FF0000"/>
                </a:solidFill>
              </a:rPr>
              <a:t>underline</a:t>
            </a:r>
            <a:r>
              <a:rPr lang="uk-UA" sz="2000" dirty="0"/>
              <a:t>. Ми хочемо змінити це значення, як ми вже робили це раніше зі значенням </a:t>
            </a:r>
            <a:r>
              <a:rPr lang="uk-UA" sz="2000" dirty="0" err="1">
                <a:solidFill>
                  <a:srgbClr val="FF0000"/>
                </a:solidFill>
              </a:rPr>
              <a:t>none</a:t>
            </a:r>
            <a:r>
              <a:rPr lang="uk-UA" sz="2000" dirty="0"/>
              <a:t>.</a:t>
            </a: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1636351"/>
            <a:ext cx="4328589" cy="13070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5696" y="3251340"/>
            <a:ext cx="5760640" cy="30905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0093892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0" y="1"/>
            <a:ext cx="9144000" cy="548679"/>
          </a:xfrm>
        </p:spPr>
        <p:txBody>
          <a:bodyPr>
            <a:normAutofit fontScale="90000"/>
          </a:bodyPr>
          <a:lstStyle/>
          <a:p>
            <a:r>
              <a:rPr lang="en-US" b="1" dirty="0" smtClean="0"/>
              <a:t>HTML5&amp;CSS3</a:t>
            </a:r>
            <a:endParaRPr lang="uk-UA" b="1" dirty="0"/>
          </a:p>
        </p:txBody>
      </p:sp>
      <p:sp>
        <p:nvSpPr>
          <p:cNvPr id="3" name="Прямокутник 2"/>
          <p:cNvSpPr/>
          <p:nvPr/>
        </p:nvSpPr>
        <p:spPr>
          <a:xfrm>
            <a:off x="35352" y="562175"/>
            <a:ext cx="8929136" cy="923330"/>
          </a:xfrm>
          <a:prstGeom prst="rect">
            <a:avLst/>
          </a:prstGeom>
        </p:spPr>
        <p:txBody>
          <a:bodyPr wrap="square">
            <a:spAutoFit/>
          </a:bodyPr>
          <a:lstStyle/>
          <a:p>
            <a:r>
              <a:rPr lang="uk-UA" dirty="0" smtClean="0"/>
              <a:t>Перш ніж створювати будь-які </a:t>
            </a:r>
            <a:r>
              <a:rPr lang="uk-UA" dirty="0" err="1" smtClean="0"/>
              <a:t>веб-сторінки</a:t>
            </a:r>
            <a:r>
              <a:rPr lang="uk-UA" dirty="0" smtClean="0"/>
              <a:t>, хорошою ідеєю буде розділити вміст на більш дрібні компоненти по їх важливості. Давайте тепер спробуємо визначити і виділити кожен елемент цієї вакансії</a:t>
            </a:r>
            <a:endParaRPr lang="uk-UA" dirty="0"/>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1485505"/>
            <a:ext cx="600075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Прямокутник 3"/>
          <p:cNvSpPr/>
          <p:nvPr/>
        </p:nvSpPr>
        <p:spPr>
          <a:xfrm>
            <a:off x="6180261" y="1485505"/>
            <a:ext cx="2877617" cy="5324535"/>
          </a:xfrm>
          <a:prstGeom prst="rect">
            <a:avLst/>
          </a:prstGeom>
        </p:spPr>
        <p:txBody>
          <a:bodyPr wrap="square">
            <a:spAutoFit/>
          </a:bodyPr>
          <a:lstStyle/>
          <a:p>
            <a:r>
              <a:rPr lang="uk-UA" sz="2000" b="1" dirty="0" smtClean="0">
                <a:solidFill>
                  <a:srgbClr val="FF0000"/>
                </a:solidFill>
              </a:rPr>
              <a:t>Червоний</a:t>
            </a:r>
            <a:r>
              <a:rPr lang="uk-UA" sz="2000" dirty="0" smtClean="0"/>
              <a:t> колір вказує на текст заголовка. </a:t>
            </a:r>
          </a:p>
          <a:p>
            <a:endParaRPr lang="uk-UA" sz="2000" dirty="0"/>
          </a:p>
          <a:p>
            <a:endParaRPr lang="uk-UA" sz="2000" b="1" dirty="0" smtClean="0">
              <a:solidFill>
                <a:srgbClr val="00B050"/>
              </a:solidFill>
            </a:endParaRPr>
          </a:p>
          <a:p>
            <a:endParaRPr lang="uk-UA" sz="2000" b="1" dirty="0">
              <a:solidFill>
                <a:srgbClr val="00B050"/>
              </a:solidFill>
            </a:endParaRPr>
          </a:p>
          <a:p>
            <a:endParaRPr lang="uk-UA" sz="2000" b="1" dirty="0" smtClean="0">
              <a:solidFill>
                <a:srgbClr val="00B050"/>
              </a:solidFill>
            </a:endParaRPr>
          </a:p>
          <a:p>
            <a:r>
              <a:rPr lang="uk-UA" sz="2000" b="1" dirty="0" smtClean="0">
                <a:solidFill>
                  <a:srgbClr val="00B050"/>
                </a:solidFill>
              </a:rPr>
              <a:t>Зелений</a:t>
            </a:r>
            <a:r>
              <a:rPr lang="uk-UA" sz="2000" dirty="0" smtClean="0"/>
              <a:t> показує на зображення. </a:t>
            </a:r>
          </a:p>
          <a:p>
            <a:endParaRPr lang="uk-UA" sz="2000" dirty="0"/>
          </a:p>
          <a:p>
            <a:endParaRPr lang="uk-UA" sz="2000" dirty="0" smtClean="0"/>
          </a:p>
          <a:p>
            <a:endParaRPr lang="uk-UA" sz="2000" dirty="0"/>
          </a:p>
          <a:p>
            <a:endParaRPr lang="uk-UA" sz="2000" dirty="0" smtClean="0"/>
          </a:p>
          <a:p>
            <a:endParaRPr lang="uk-UA" sz="2000" dirty="0"/>
          </a:p>
          <a:p>
            <a:endParaRPr lang="uk-UA" sz="2000" dirty="0" smtClean="0"/>
          </a:p>
          <a:p>
            <a:r>
              <a:rPr lang="uk-UA" sz="2000" dirty="0" smtClean="0"/>
              <a:t>А </a:t>
            </a:r>
            <a:r>
              <a:rPr lang="uk-UA" sz="2000" b="1" dirty="0" smtClean="0">
                <a:solidFill>
                  <a:schemeClr val="accent4">
                    <a:lumMod val="75000"/>
                  </a:schemeClr>
                </a:solidFill>
              </a:rPr>
              <a:t>фіолетовий</a:t>
            </a:r>
            <a:r>
              <a:rPr lang="uk-UA" sz="2000" dirty="0" smtClean="0"/>
              <a:t> колір маркує два абзаци (або «тіло») вакансії.</a:t>
            </a:r>
            <a:endParaRPr lang="uk-UA" sz="2000" dirty="0"/>
          </a:p>
        </p:txBody>
      </p:sp>
    </p:spTree>
    <p:extLst>
      <p:ext uri="{BB962C8B-B14F-4D97-AF65-F5344CB8AC3E}">
        <p14:creationId xmlns:p14="http://schemas.microsoft.com/office/powerpoint/2010/main" val="1570346197"/>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0" y="1"/>
            <a:ext cx="9144000" cy="548679"/>
          </a:xfrm>
        </p:spPr>
        <p:txBody>
          <a:bodyPr>
            <a:normAutofit fontScale="90000"/>
          </a:bodyPr>
          <a:lstStyle/>
          <a:p>
            <a:r>
              <a:rPr lang="en-US" b="1" dirty="0" smtClean="0"/>
              <a:t>HTML5&amp;CSS3</a:t>
            </a:r>
            <a:endParaRPr lang="uk-UA" b="1" dirty="0"/>
          </a:p>
        </p:txBody>
      </p:sp>
      <p:sp>
        <p:nvSpPr>
          <p:cNvPr id="6" name="Прямоугольник 5"/>
          <p:cNvSpPr/>
          <p:nvPr/>
        </p:nvSpPr>
        <p:spPr>
          <a:xfrm>
            <a:off x="251520" y="620688"/>
            <a:ext cx="8640960" cy="1015663"/>
          </a:xfrm>
          <a:prstGeom prst="rect">
            <a:avLst/>
          </a:prstGeom>
        </p:spPr>
        <p:txBody>
          <a:bodyPr wrap="square">
            <a:spAutoFit/>
          </a:bodyPr>
          <a:lstStyle/>
          <a:p>
            <a:r>
              <a:rPr lang="uk-UA" sz="2000" dirty="0"/>
              <a:t>Спробуємо зробити </a:t>
            </a:r>
            <a:r>
              <a:rPr lang="uk-UA" sz="2000" dirty="0" smtClean="0"/>
              <a:t>в </a:t>
            </a:r>
            <a:r>
              <a:rPr lang="uk-UA" sz="2000" dirty="0"/>
              <a:t>нашому </a:t>
            </a:r>
            <a:r>
              <a:rPr lang="uk-UA" sz="2000" dirty="0" smtClean="0"/>
              <a:t>меню так, щоб посилання виділялись </a:t>
            </a:r>
            <a:r>
              <a:rPr lang="uk-UA" sz="2000" dirty="0"/>
              <a:t>при наведенні на </a:t>
            </a:r>
            <a:r>
              <a:rPr lang="uk-UA" sz="2000" dirty="0" smtClean="0"/>
              <a:t>них. </a:t>
            </a:r>
            <a:r>
              <a:rPr lang="uk-UA" sz="2000" dirty="0"/>
              <a:t>Ми будемо використовувати псевдо-селектор під назвою </a:t>
            </a:r>
            <a:r>
              <a:rPr lang="uk-UA" sz="2000" dirty="0" err="1">
                <a:solidFill>
                  <a:srgbClr val="FF0000"/>
                </a:solidFill>
              </a:rPr>
              <a:t>hover</a:t>
            </a:r>
            <a:r>
              <a:rPr lang="uk-UA" sz="2000" dirty="0"/>
              <a:t>.</a:t>
            </a: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9009" y="1644843"/>
            <a:ext cx="4501023" cy="84624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Прямоугольник 2"/>
          <p:cNvSpPr/>
          <p:nvPr/>
        </p:nvSpPr>
        <p:spPr>
          <a:xfrm>
            <a:off x="359008" y="2690336"/>
            <a:ext cx="8533471" cy="923330"/>
          </a:xfrm>
          <a:prstGeom prst="rect">
            <a:avLst/>
          </a:prstGeom>
        </p:spPr>
        <p:txBody>
          <a:bodyPr wrap="square">
            <a:spAutoFit/>
          </a:bodyPr>
          <a:lstStyle/>
          <a:p>
            <a:r>
              <a:rPr lang="uk-UA" dirty="0" smtClean="0"/>
              <a:t>Ми </a:t>
            </a:r>
            <a:r>
              <a:rPr lang="uk-UA" dirty="0"/>
              <a:t>додали його до посилань </a:t>
            </a:r>
            <a:r>
              <a:rPr lang="uk-UA" dirty="0">
                <a:solidFill>
                  <a:srgbClr val="FF0000"/>
                </a:solidFill>
              </a:rPr>
              <a:t>&lt;a&gt;</a:t>
            </a:r>
            <a:r>
              <a:rPr lang="uk-UA" dirty="0"/>
              <a:t>. Це означає, що при наведенні покажчика миші на посилання буде застосовуватися ефект. Це також відноситься і до наведення на інші елементи.</a:t>
            </a:r>
          </a:p>
        </p:txBody>
      </p:sp>
      <p:pic>
        <p:nvPicPr>
          <p:cNvPr id="61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7704" y="3569732"/>
            <a:ext cx="5290141" cy="28836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02485228"/>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0" y="1"/>
            <a:ext cx="9144000" cy="548679"/>
          </a:xfrm>
        </p:spPr>
        <p:txBody>
          <a:bodyPr>
            <a:normAutofit fontScale="90000"/>
          </a:bodyPr>
          <a:lstStyle/>
          <a:p>
            <a:r>
              <a:rPr lang="en-US" b="1" dirty="0" smtClean="0"/>
              <a:t>HTML5&amp;CSS3</a:t>
            </a:r>
            <a:endParaRPr lang="uk-UA" b="1" dirty="0"/>
          </a:p>
        </p:txBody>
      </p:sp>
      <p:sp>
        <p:nvSpPr>
          <p:cNvPr id="6" name="Прямоугольник 5"/>
          <p:cNvSpPr/>
          <p:nvPr/>
        </p:nvSpPr>
        <p:spPr>
          <a:xfrm>
            <a:off x="245236" y="620688"/>
            <a:ext cx="8640960" cy="400110"/>
          </a:xfrm>
          <a:prstGeom prst="rect">
            <a:avLst/>
          </a:prstGeom>
        </p:spPr>
        <p:txBody>
          <a:bodyPr wrap="square">
            <a:spAutoFit/>
          </a:bodyPr>
          <a:lstStyle/>
          <a:p>
            <a:r>
              <a:rPr lang="uk-UA" sz="2000" dirty="0"/>
              <a:t>У підсумку, остаточний код CSS повинен виглядати так.</a:t>
            </a:r>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1680" y="989086"/>
            <a:ext cx="6370286" cy="56802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45975285"/>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0" y="1"/>
            <a:ext cx="9144000" cy="548679"/>
          </a:xfrm>
        </p:spPr>
        <p:txBody>
          <a:bodyPr>
            <a:noAutofit/>
          </a:bodyPr>
          <a:lstStyle/>
          <a:p>
            <a:r>
              <a:rPr lang="en-US" sz="3600" b="1" dirty="0" smtClean="0"/>
              <a:t>HTML5&amp;CSS3</a:t>
            </a:r>
            <a:endParaRPr lang="uk-UA" sz="3600" b="1" dirty="0"/>
          </a:p>
        </p:txBody>
      </p:sp>
      <p:sp>
        <p:nvSpPr>
          <p:cNvPr id="6" name="Прямоугольник 5"/>
          <p:cNvSpPr/>
          <p:nvPr/>
        </p:nvSpPr>
        <p:spPr>
          <a:xfrm>
            <a:off x="179512" y="548680"/>
            <a:ext cx="8712968" cy="4093428"/>
          </a:xfrm>
          <a:prstGeom prst="rect">
            <a:avLst/>
          </a:prstGeom>
        </p:spPr>
        <p:txBody>
          <a:bodyPr wrap="square">
            <a:spAutoFit/>
          </a:bodyPr>
          <a:lstStyle/>
          <a:p>
            <a:r>
              <a:rPr lang="uk-UA" sz="2000" dirty="0"/>
              <a:t>Приклад меню з двома псевдо-селекторами дозволяє нам дізнатися ще одну важливу концепцію. Ви, можливо, помітили, що кожен селектор нашого коду </a:t>
            </a:r>
            <a:r>
              <a:rPr lang="en-US" sz="2000" dirty="0"/>
              <a:t>CSS </a:t>
            </a:r>
            <a:r>
              <a:rPr lang="uk-UA" sz="2000" dirty="0"/>
              <a:t>складається з тих же імен, що і відповідні теги </a:t>
            </a:r>
            <a:r>
              <a:rPr lang="en-US" sz="2000" dirty="0"/>
              <a:t>HTML. </a:t>
            </a:r>
            <a:r>
              <a:rPr lang="uk-UA" sz="2000" dirty="0"/>
              <a:t>Таким чином, коли ми щось змінюємо в структурі коду, ми також повинні змінити </a:t>
            </a:r>
            <a:r>
              <a:rPr lang="en-US" sz="2000" dirty="0"/>
              <a:t>CSS. </a:t>
            </a:r>
            <a:r>
              <a:rPr lang="uk-UA" sz="2000" dirty="0"/>
              <a:t>Наприклад, іноді це може бути необхідно, коли нам більше не потрібно заголовок</a:t>
            </a:r>
            <a:r>
              <a:rPr lang="uk-UA" sz="2000" dirty="0" smtClean="0"/>
              <a:t>.</a:t>
            </a:r>
          </a:p>
          <a:p>
            <a:r>
              <a:rPr lang="uk-UA" sz="2000" dirty="0" smtClean="0">
                <a:solidFill>
                  <a:srgbClr val="FF0000"/>
                </a:solidFill>
              </a:rPr>
              <a:t>	</a:t>
            </a:r>
            <a:r>
              <a:rPr lang="en-US" sz="2000" b="1" dirty="0" smtClean="0">
                <a:solidFill>
                  <a:srgbClr val="FF0000"/>
                </a:solidFill>
              </a:rPr>
              <a:t>&lt;</a:t>
            </a:r>
            <a:r>
              <a:rPr lang="en-US" sz="2000" b="1" dirty="0">
                <a:solidFill>
                  <a:srgbClr val="FF0000"/>
                </a:solidFill>
              </a:rPr>
              <a:t>h1&gt;Justin Beaver shaved his mustache&lt;/h1</a:t>
            </a:r>
            <a:r>
              <a:rPr lang="en-US" sz="2000" b="1" dirty="0" smtClean="0">
                <a:solidFill>
                  <a:srgbClr val="FF0000"/>
                </a:solidFill>
              </a:rPr>
              <a:t>&gt;</a:t>
            </a:r>
            <a:endParaRPr lang="uk-UA" sz="2000" b="1" dirty="0" smtClean="0">
              <a:solidFill>
                <a:srgbClr val="FF0000"/>
              </a:solidFill>
            </a:endParaRPr>
          </a:p>
          <a:p>
            <a:endParaRPr lang="uk-UA" sz="2000" dirty="0" smtClean="0"/>
          </a:p>
          <a:p>
            <a:r>
              <a:rPr lang="uk-UA" sz="2000" dirty="0" smtClean="0"/>
              <a:t>Замість </a:t>
            </a:r>
            <a:r>
              <a:rPr lang="uk-UA" sz="2000" dirty="0"/>
              <a:t>цього використовуємо елемент </a:t>
            </a:r>
            <a:r>
              <a:rPr lang="uk-UA" sz="2000" dirty="0">
                <a:solidFill>
                  <a:srgbClr val="FF0000"/>
                </a:solidFill>
              </a:rPr>
              <a:t>&lt;p</a:t>
            </a:r>
            <a:r>
              <a:rPr lang="uk-UA" sz="2000" dirty="0" smtClean="0">
                <a:solidFill>
                  <a:srgbClr val="FF0000"/>
                </a:solidFill>
              </a:rPr>
              <a:t>&gt;</a:t>
            </a:r>
            <a:r>
              <a:rPr lang="uk-UA" sz="2000" dirty="0" smtClean="0"/>
              <a:t>.</a:t>
            </a:r>
          </a:p>
          <a:p>
            <a:r>
              <a:rPr lang="uk-UA" sz="2000" b="1" dirty="0">
                <a:solidFill>
                  <a:srgbClr val="FF0000"/>
                </a:solidFill>
              </a:rPr>
              <a:t>	</a:t>
            </a:r>
            <a:r>
              <a:rPr lang="en-US" sz="2000" b="1" dirty="0">
                <a:solidFill>
                  <a:srgbClr val="FF0000"/>
                </a:solidFill>
              </a:rPr>
              <a:t>&lt;p&gt;Justin Beaver shaved his mustache&lt;/p</a:t>
            </a:r>
            <a:r>
              <a:rPr lang="en-US" sz="2000" b="1" dirty="0" smtClean="0">
                <a:solidFill>
                  <a:srgbClr val="FF0000"/>
                </a:solidFill>
              </a:rPr>
              <a:t>&gt;</a:t>
            </a:r>
            <a:endParaRPr lang="uk-UA" sz="2000" b="1" dirty="0" smtClean="0">
              <a:solidFill>
                <a:srgbClr val="FF0000"/>
              </a:solidFill>
            </a:endParaRPr>
          </a:p>
          <a:p>
            <a:endParaRPr lang="uk-UA" sz="2000" b="1" dirty="0">
              <a:solidFill>
                <a:srgbClr val="FF0000"/>
              </a:solidFill>
            </a:endParaRPr>
          </a:p>
          <a:p>
            <a:r>
              <a:rPr lang="uk-UA" sz="2000" dirty="0"/>
              <a:t>З такою зміною ми ризикуємо отримати помилки. Щоб мінімізувати цей ризик, в CSS ми використовуємо </a:t>
            </a:r>
            <a:r>
              <a:rPr lang="uk-UA" sz="2000" dirty="0">
                <a:solidFill>
                  <a:srgbClr val="FF0000"/>
                </a:solidFill>
              </a:rPr>
              <a:t>класи і ідентифікатори</a:t>
            </a:r>
            <a:r>
              <a:rPr lang="uk-UA" sz="2000" dirty="0"/>
              <a:t>.</a:t>
            </a:r>
            <a:endParaRPr lang="uk-UA" sz="2000" b="1" dirty="0">
              <a:solidFill>
                <a:srgbClr val="FF0000"/>
              </a:solidFill>
            </a:endParaRPr>
          </a:p>
        </p:txBody>
      </p:sp>
    </p:spTree>
    <p:extLst>
      <p:ext uri="{BB962C8B-B14F-4D97-AF65-F5344CB8AC3E}">
        <p14:creationId xmlns:p14="http://schemas.microsoft.com/office/powerpoint/2010/main" val="3343210332"/>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0" y="1"/>
            <a:ext cx="9144000" cy="548679"/>
          </a:xfrm>
        </p:spPr>
        <p:txBody>
          <a:bodyPr>
            <a:noAutofit/>
          </a:bodyPr>
          <a:lstStyle/>
          <a:p>
            <a:r>
              <a:rPr lang="en-US" sz="3600" b="1" dirty="0" smtClean="0"/>
              <a:t>HTML5&amp;CSS3</a:t>
            </a:r>
            <a:endParaRPr lang="uk-UA" sz="3600" b="1" dirty="0"/>
          </a:p>
        </p:txBody>
      </p:sp>
      <p:sp>
        <p:nvSpPr>
          <p:cNvPr id="6" name="Прямоугольник 5"/>
          <p:cNvSpPr/>
          <p:nvPr/>
        </p:nvSpPr>
        <p:spPr>
          <a:xfrm>
            <a:off x="179512" y="548680"/>
            <a:ext cx="8712968" cy="5016758"/>
          </a:xfrm>
          <a:prstGeom prst="rect">
            <a:avLst/>
          </a:prstGeom>
        </p:spPr>
        <p:txBody>
          <a:bodyPr wrap="square">
            <a:spAutoFit/>
          </a:bodyPr>
          <a:lstStyle/>
          <a:p>
            <a:r>
              <a:rPr lang="uk-UA" sz="2000" dirty="0"/>
              <a:t>Кожен HTML-елемент може містити спеціальний атрибут з ім'ям </a:t>
            </a:r>
            <a:r>
              <a:rPr lang="uk-UA" sz="2000" dirty="0" err="1">
                <a:solidFill>
                  <a:srgbClr val="FF0000"/>
                </a:solidFill>
              </a:rPr>
              <a:t>class</a:t>
            </a:r>
            <a:r>
              <a:rPr lang="uk-UA" sz="2000" dirty="0"/>
              <a:t>, в якому ми можемо вказати одне або декілька імен класу. Ось кілька прикладів додавання цього атрибута</a:t>
            </a:r>
            <a:r>
              <a:rPr lang="uk-UA" sz="2000" dirty="0" smtClean="0"/>
              <a:t>.</a:t>
            </a:r>
          </a:p>
          <a:p>
            <a:endParaRPr lang="uk-UA" sz="2000" b="1" dirty="0">
              <a:solidFill>
                <a:srgbClr val="FF0000"/>
              </a:solidFill>
            </a:endParaRPr>
          </a:p>
          <a:p>
            <a:r>
              <a:rPr lang="uk-UA" sz="2000" b="1" dirty="0" smtClean="0">
                <a:solidFill>
                  <a:srgbClr val="FF0000"/>
                </a:solidFill>
              </a:rPr>
              <a:t>&lt;p </a:t>
            </a:r>
            <a:r>
              <a:rPr lang="uk-UA" sz="2000" b="1" dirty="0" err="1">
                <a:solidFill>
                  <a:srgbClr val="FF0000"/>
                </a:solidFill>
              </a:rPr>
              <a:t>class</a:t>
            </a:r>
            <a:r>
              <a:rPr lang="uk-UA" sz="2000" b="1" dirty="0">
                <a:solidFill>
                  <a:srgbClr val="FF0000"/>
                </a:solidFill>
              </a:rPr>
              <a:t> = "news-</a:t>
            </a:r>
            <a:r>
              <a:rPr lang="uk-UA" sz="2000" b="1" dirty="0" err="1">
                <a:solidFill>
                  <a:srgbClr val="FF0000"/>
                </a:solidFill>
              </a:rPr>
              <a:t>item</a:t>
            </a:r>
            <a:r>
              <a:rPr lang="uk-UA" sz="2000" b="1" dirty="0">
                <a:solidFill>
                  <a:srgbClr val="FF0000"/>
                </a:solidFill>
              </a:rPr>
              <a:t>"&gt;</a:t>
            </a:r>
            <a:r>
              <a:rPr lang="uk-UA" sz="2000" dirty="0"/>
              <a:t> - Клас з ім'ям </a:t>
            </a:r>
            <a:r>
              <a:rPr lang="uk-UA" sz="2000" dirty="0">
                <a:solidFill>
                  <a:srgbClr val="FF0000"/>
                </a:solidFill>
              </a:rPr>
              <a:t>news-</a:t>
            </a:r>
            <a:r>
              <a:rPr lang="uk-UA" sz="2000" dirty="0" err="1">
                <a:solidFill>
                  <a:srgbClr val="FF0000"/>
                </a:solidFill>
              </a:rPr>
              <a:t>item</a:t>
            </a:r>
            <a:r>
              <a:rPr lang="uk-UA" sz="2000" dirty="0"/>
              <a:t>.</a:t>
            </a:r>
            <a:br>
              <a:rPr lang="uk-UA" sz="2000" dirty="0"/>
            </a:br>
            <a:r>
              <a:rPr lang="uk-UA" sz="2000" b="1" dirty="0">
                <a:solidFill>
                  <a:srgbClr val="FF0000"/>
                </a:solidFill>
              </a:rPr>
              <a:t>&lt;</a:t>
            </a:r>
            <a:r>
              <a:rPr lang="uk-UA" sz="2000" b="1" dirty="0" err="1">
                <a:solidFill>
                  <a:srgbClr val="FF0000"/>
                </a:solidFill>
              </a:rPr>
              <a:t>li</a:t>
            </a:r>
            <a:r>
              <a:rPr lang="uk-UA" sz="2000" b="1" dirty="0">
                <a:solidFill>
                  <a:srgbClr val="FF0000"/>
                </a:solidFill>
              </a:rPr>
              <a:t> </a:t>
            </a:r>
            <a:r>
              <a:rPr lang="uk-UA" sz="2000" b="1" dirty="0" err="1">
                <a:solidFill>
                  <a:srgbClr val="FF0000"/>
                </a:solidFill>
              </a:rPr>
              <a:t>class</a:t>
            </a:r>
            <a:r>
              <a:rPr lang="uk-UA" sz="2000" b="1" dirty="0">
                <a:solidFill>
                  <a:srgbClr val="FF0000"/>
                </a:solidFill>
              </a:rPr>
              <a:t> = "menu-</a:t>
            </a:r>
            <a:r>
              <a:rPr lang="uk-UA" sz="2000" b="1" dirty="0" err="1">
                <a:solidFill>
                  <a:srgbClr val="FF0000"/>
                </a:solidFill>
              </a:rPr>
              <a:t>item</a:t>
            </a:r>
            <a:r>
              <a:rPr lang="uk-UA" sz="2000" b="1" dirty="0">
                <a:solidFill>
                  <a:srgbClr val="FF0000"/>
                </a:solidFill>
              </a:rPr>
              <a:t>"&gt;</a:t>
            </a:r>
            <a:r>
              <a:rPr lang="uk-UA" sz="2000" dirty="0"/>
              <a:t> - Клас з ім'ям </a:t>
            </a:r>
            <a:r>
              <a:rPr lang="uk-UA" sz="2000" dirty="0">
                <a:solidFill>
                  <a:srgbClr val="FF0000"/>
                </a:solidFill>
              </a:rPr>
              <a:t>menu-</a:t>
            </a:r>
            <a:r>
              <a:rPr lang="uk-UA" sz="2000" dirty="0" err="1">
                <a:solidFill>
                  <a:srgbClr val="FF0000"/>
                </a:solidFill>
              </a:rPr>
              <a:t>item</a:t>
            </a:r>
            <a:r>
              <a:rPr lang="uk-UA" sz="2000" dirty="0"/>
              <a:t>.</a:t>
            </a:r>
            <a:br>
              <a:rPr lang="uk-UA" sz="2000" dirty="0"/>
            </a:br>
            <a:r>
              <a:rPr lang="uk-UA" sz="2000" b="1" dirty="0">
                <a:solidFill>
                  <a:srgbClr val="FF0000"/>
                </a:solidFill>
              </a:rPr>
              <a:t>&lt;</a:t>
            </a:r>
            <a:r>
              <a:rPr lang="uk-UA" sz="2000" b="1" dirty="0" err="1">
                <a:solidFill>
                  <a:srgbClr val="FF0000"/>
                </a:solidFill>
              </a:rPr>
              <a:t>article</a:t>
            </a:r>
            <a:r>
              <a:rPr lang="uk-UA" sz="2000" b="1" dirty="0">
                <a:solidFill>
                  <a:srgbClr val="FF0000"/>
                </a:solidFill>
              </a:rPr>
              <a:t> </a:t>
            </a:r>
            <a:r>
              <a:rPr lang="uk-UA" sz="2000" b="1" dirty="0" err="1">
                <a:solidFill>
                  <a:srgbClr val="FF0000"/>
                </a:solidFill>
              </a:rPr>
              <a:t>class</a:t>
            </a:r>
            <a:r>
              <a:rPr lang="uk-UA" sz="2000" b="1" dirty="0">
                <a:solidFill>
                  <a:srgbClr val="FF0000"/>
                </a:solidFill>
              </a:rPr>
              <a:t> = "</a:t>
            </a:r>
            <a:r>
              <a:rPr lang="uk-UA" sz="2000" b="1" dirty="0" err="1">
                <a:solidFill>
                  <a:srgbClr val="FF0000"/>
                </a:solidFill>
              </a:rPr>
              <a:t>news</a:t>
            </a:r>
            <a:r>
              <a:rPr lang="uk-UA" sz="2000" b="1" dirty="0">
                <a:solidFill>
                  <a:srgbClr val="FF0000"/>
                </a:solidFill>
              </a:rPr>
              <a:t>"&gt;</a:t>
            </a:r>
            <a:r>
              <a:rPr lang="uk-UA" sz="2000" dirty="0"/>
              <a:t> - Клас з ім'ям </a:t>
            </a:r>
            <a:r>
              <a:rPr lang="uk-UA" sz="2000" dirty="0" err="1">
                <a:solidFill>
                  <a:srgbClr val="FF0000"/>
                </a:solidFill>
              </a:rPr>
              <a:t>news</a:t>
            </a:r>
            <a:r>
              <a:rPr lang="uk-UA" sz="2000" dirty="0"/>
              <a:t>.</a:t>
            </a:r>
            <a:br>
              <a:rPr lang="uk-UA" sz="2000" dirty="0"/>
            </a:br>
            <a:r>
              <a:rPr lang="uk-UA" sz="2000" b="1" dirty="0">
                <a:solidFill>
                  <a:srgbClr val="FF0000"/>
                </a:solidFill>
              </a:rPr>
              <a:t>&lt;q </a:t>
            </a:r>
            <a:r>
              <a:rPr lang="uk-UA" sz="2000" b="1" dirty="0" err="1">
                <a:solidFill>
                  <a:srgbClr val="FF0000"/>
                </a:solidFill>
              </a:rPr>
              <a:t>class</a:t>
            </a:r>
            <a:r>
              <a:rPr lang="uk-UA" sz="2000" b="1" dirty="0">
                <a:solidFill>
                  <a:srgbClr val="FF0000"/>
                </a:solidFill>
              </a:rPr>
              <a:t> = "important-quote"&gt;</a:t>
            </a:r>
            <a:r>
              <a:rPr lang="uk-UA" sz="2000" dirty="0"/>
              <a:t> - Клас з ім'ям </a:t>
            </a:r>
            <a:r>
              <a:rPr lang="uk-UA" sz="2000" dirty="0">
                <a:solidFill>
                  <a:srgbClr val="FF0000"/>
                </a:solidFill>
              </a:rPr>
              <a:t>important-quote</a:t>
            </a:r>
            <a:r>
              <a:rPr lang="uk-UA" sz="2000" dirty="0" smtClean="0"/>
              <a:t>.</a:t>
            </a:r>
          </a:p>
          <a:p>
            <a:endParaRPr lang="uk-UA" sz="2000" b="1" dirty="0">
              <a:solidFill>
                <a:srgbClr val="FF0000"/>
              </a:solidFill>
            </a:endParaRPr>
          </a:p>
          <a:p>
            <a:r>
              <a:rPr lang="uk-UA" sz="2000" dirty="0"/>
              <a:t>імена класів є довільними і повинні бути одним словом або «кластером» за допомогою дефіса, як в прикладі </a:t>
            </a:r>
            <a:r>
              <a:rPr lang="uk-UA" sz="2000" dirty="0">
                <a:solidFill>
                  <a:srgbClr val="FF0000"/>
                </a:solidFill>
              </a:rPr>
              <a:t>my-</a:t>
            </a:r>
            <a:r>
              <a:rPr lang="uk-UA" sz="2000" dirty="0" err="1">
                <a:solidFill>
                  <a:srgbClr val="FF0000"/>
                </a:solidFill>
              </a:rPr>
              <a:t>item</a:t>
            </a:r>
            <a:r>
              <a:rPr lang="uk-UA" sz="2000" dirty="0"/>
              <a:t> або підкреслення, як </a:t>
            </a:r>
            <a:r>
              <a:rPr lang="uk-UA" sz="2000" dirty="0" err="1" smtClean="0">
                <a:solidFill>
                  <a:srgbClr val="FF0000"/>
                </a:solidFill>
              </a:rPr>
              <a:t>spec</a:t>
            </a:r>
            <a:r>
              <a:rPr lang="uk-UA" sz="2000" dirty="0" smtClean="0">
                <a:solidFill>
                  <a:srgbClr val="FF0000"/>
                </a:solidFill>
              </a:rPr>
              <a:t>ial_item</a:t>
            </a:r>
          </a:p>
          <a:p>
            <a:endParaRPr lang="uk-UA" sz="2000" b="1" dirty="0">
              <a:solidFill>
                <a:srgbClr val="FF0000"/>
              </a:solidFill>
            </a:endParaRPr>
          </a:p>
          <a:p>
            <a:r>
              <a:rPr lang="uk-UA" sz="2000" dirty="0"/>
              <a:t>Ви також можете додати кілька імен класу для одного </a:t>
            </a:r>
            <a:r>
              <a:rPr lang="uk-UA" sz="2000" dirty="0" err="1"/>
              <a:t>тега</a:t>
            </a:r>
            <a:r>
              <a:rPr lang="uk-UA" sz="2000" dirty="0"/>
              <a:t>.</a:t>
            </a:r>
            <a:br>
              <a:rPr lang="uk-UA" sz="2000" dirty="0"/>
            </a:br>
            <a:r>
              <a:rPr lang="uk-UA" sz="2000" dirty="0"/>
              <a:t/>
            </a:r>
            <a:br>
              <a:rPr lang="uk-UA" sz="2000" dirty="0"/>
            </a:br>
            <a:r>
              <a:rPr lang="uk-UA" sz="2000" dirty="0"/>
              <a:t>     </a:t>
            </a:r>
            <a:r>
              <a:rPr lang="uk-UA" sz="2000" b="1" dirty="0">
                <a:solidFill>
                  <a:srgbClr val="FF0000"/>
                </a:solidFill>
              </a:rPr>
              <a:t>&lt;p </a:t>
            </a:r>
            <a:r>
              <a:rPr lang="uk-UA" sz="2000" b="1" dirty="0" err="1">
                <a:solidFill>
                  <a:srgbClr val="FF0000"/>
                </a:solidFill>
              </a:rPr>
              <a:t>class</a:t>
            </a:r>
            <a:r>
              <a:rPr lang="uk-UA" sz="2000" b="1" dirty="0">
                <a:solidFill>
                  <a:srgbClr val="FF0000"/>
                </a:solidFill>
              </a:rPr>
              <a:t> = "news-</a:t>
            </a:r>
            <a:r>
              <a:rPr lang="uk-UA" sz="2000" b="1" dirty="0" err="1">
                <a:solidFill>
                  <a:srgbClr val="FF0000"/>
                </a:solidFill>
              </a:rPr>
              <a:t>item</a:t>
            </a:r>
            <a:r>
              <a:rPr lang="uk-UA" sz="2000" b="1" dirty="0">
                <a:solidFill>
                  <a:srgbClr val="FF0000"/>
                </a:solidFill>
              </a:rPr>
              <a:t> special-info"&gt;</a:t>
            </a:r>
            <a:r>
              <a:rPr lang="uk-UA" sz="2000" dirty="0"/>
              <a:t> - Клас з ім'ям </a:t>
            </a:r>
            <a:r>
              <a:rPr lang="uk-UA" sz="2000" dirty="0">
                <a:solidFill>
                  <a:srgbClr val="FF0000"/>
                </a:solidFill>
              </a:rPr>
              <a:t>news-</a:t>
            </a:r>
            <a:r>
              <a:rPr lang="uk-UA" sz="2000" dirty="0" err="1">
                <a:solidFill>
                  <a:srgbClr val="FF0000"/>
                </a:solidFill>
              </a:rPr>
              <a:t>item</a:t>
            </a:r>
            <a:r>
              <a:rPr lang="uk-UA" sz="2000" dirty="0">
                <a:solidFill>
                  <a:srgbClr val="FF0000"/>
                </a:solidFill>
              </a:rPr>
              <a:t> і special-info</a:t>
            </a:r>
            <a:r>
              <a:rPr lang="uk-UA" sz="2000" dirty="0"/>
              <a:t>.</a:t>
            </a:r>
            <a:br>
              <a:rPr lang="uk-UA" sz="2000" dirty="0"/>
            </a:br>
            <a:r>
              <a:rPr lang="uk-UA" sz="2000" dirty="0"/>
              <a:t>     </a:t>
            </a:r>
            <a:r>
              <a:rPr lang="uk-UA" sz="2000" b="1" dirty="0">
                <a:solidFill>
                  <a:srgbClr val="FF0000"/>
                </a:solidFill>
              </a:rPr>
              <a:t>&lt;</a:t>
            </a:r>
            <a:r>
              <a:rPr lang="uk-UA" sz="2000" b="1" dirty="0" err="1">
                <a:solidFill>
                  <a:srgbClr val="FF0000"/>
                </a:solidFill>
              </a:rPr>
              <a:t>li</a:t>
            </a:r>
            <a:r>
              <a:rPr lang="uk-UA" sz="2000" b="1" dirty="0">
                <a:solidFill>
                  <a:srgbClr val="FF0000"/>
                </a:solidFill>
              </a:rPr>
              <a:t> </a:t>
            </a:r>
            <a:r>
              <a:rPr lang="uk-UA" sz="2000" b="1" dirty="0" err="1">
                <a:solidFill>
                  <a:srgbClr val="FF0000"/>
                </a:solidFill>
              </a:rPr>
              <a:t>class</a:t>
            </a:r>
            <a:r>
              <a:rPr lang="uk-UA" sz="2000" b="1" dirty="0">
                <a:solidFill>
                  <a:srgbClr val="FF0000"/>
                </a:solidFill>
              </a:rPr>
              <a:t> = "menu-</a:t>
            </a:r>
            <a:r>
              <a:rPr lang="uk-UA" sz="2000" b="1" dirty="0" err="1">
                <a:solidFill>
                  <a:srgbClr val="FF0000"/>
                </a:solidFill>
              </a:rPr>
              <a:t>item</a:t>
            </a:r>
            <a:r>
              <a:rPr lang="uk-UA" sz="2000" b="1" dirty="0">
                <a:solidFill>
                  <a:srgbClr val="FF0000"/>
                </a:solidFill>
              </a:rPr>
              <a:t> </a:t>
            </a:r>
            <a:r>
              <a:rPr lang="uk-UA" sz="2000" b="1" dirty="0" err="1">
                <a:solidFill>
                  <a:srgbClr val="FF0000"/>
                </a:solidFill>
              </a:rPr>
              <a:t>selected</a:t>
            </a:r>
            <a:r>
              <a:rPr lang="uk-UA" sz="2000" b="1" dirty="0">
                <a:solidFill>
                  <a:srgbClr val="FF0000"/>
                </a:solidFill>
              </a:rPr>
              <a:t>"&gt;</a:t>
            </a:r>
            <a:r>
              <a:rPr lang="uk-UA" sz="2000" dirty="0"/>
              <a:t> - Клас з ім'ям </a:t>
            </a:r>
            <a:r>
              <a:rPr lang="uk-UA" sz="2000" dirty="0">
                <a:solidFill>
                  <a:srgbClr val="FF0000"/>
                </a:solidFill>
              </a:rPr>
              <a:t>menu-</a:t>
            </a:r>
            <a:r>
              <a:rPr lang="uk-UA" sz="2000" dirty="0" err="1">
                <a:solidFill>
                  <a:srgbClr val="FF0000"/>
                </a:solidFill>
              </a:rPr>
              <a:t>item</a:t>
            </a:r>
            <a:r>
              <a:rPr lang="uk-UA" sz="2000" dirty="0">
                <a:solidFill>
                  <a:srgbClr val="FF0000"/>
                </a:solidFill>
              </a:rPr>
              <a:t> і </a:t>
            </a:r>
            <a:r>
              <a:rPr lang="uk-UA" sz="2000" dirty="0" err="1">
                <a:solidFill>
                  <a:srgbClr val="FF0000"/>
                </a:solidFill>
              </a:rPr>
              <a:t>selected</a:t>
            </a:r>
            <a:r>
              <a:rPr lang="uk-UA" sz="2000" dirty="0"/>
              <a:t>.</a:t>
            </a:r>
            <a:endParaRPr lang="uk-UA" sz="2000" b="1" dirty="0">
              <a:solidFill>
                <a:srgbClr val="FF0000"/>
              </a:solidFill>
            </a:endParaRPr>
          </a:p>
        </p:txBody>
      </p:sp>
    </p:spTree>
    <p:extLst>
      <p:ext uri="{BB962C8B-B14F-4D97-AF65-F5344CB8AC3E}">
        <p14:creationId xmlns:p14="http://schemas.microsoft.com/office/powerpoint/2010/main" val="2272330236"/>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0" y="1"/>
            <a:ext cx="9144000" cy="548679"/>
          </a:xfrm>
        </p:spPr>
        <p:txBody>
          <a:bodyPr>
            <a:noAutofit/>
          </a:bodyPr>
          <a:lstStyle/>
          <a:p>
            <a:r>
              <a:rPr lang="en-US" sz="3600" b="1" dirty="0" smtClean="0"/>
              <a:t>HTML5&amp;CSS3</a:t>
            </a:r>
            <a:endParaRPr lang="uk-UA" sz="3600" b="1" dirty="0"/>
          </a:p>
        </p:txBody>
      </p:sp>
      <p:sp>
        <p:nvSpPr>
          <p:cNvPr id="6" name="Прямоугольник 5"/>
          <p:cNvSpPr/>
          <p:nvPr/>
        </p:nvSpPr>
        <p:spPr>
          <a:xfrm>
            <a:off x="179512" y="548680"/>
            <a:ext cx="8712968" cy="923330"/>
          </a:xfrm>
          <a:prstGeom prst="rect">
            <a:avLst/>
          </a:prstGeom>
        </p:spPr>
        <p:txBody>
          <a:bodyPr wrap="square">
            <a:spAutoFit/>
          </a:bodyPr>
          <a:lstStyle/>
          <a:p>
            <a:r>
              <a:rPr lang="uk-UA" dirty="0"/>
              <a:t>Припустимо, ми створюємо сторінку з інформацією про спортивні новини. Припустимо, що у нас є список новин і ми хочемо відзначити один елемент </a:t>
            </a:r>
            <a:r>
              <a:rPr lang="uk-UA" dirty="0" smtClean="0"/>
              <a:t>(виділений </a:t>
            </a:r>
            <a:r>
              <a:rPr lang="uk-UA" dirty="0"/>
              <a:t>рядок в списку нижче). Код буде виглядати приблизно так.</a:t>
            </a:r>
            <a:endParaRPr lang="uk-UA" b="1" dirty="0">
              <a:solidFill>
                <a:srgbClr val="FF0000"/>
              </a:solidFill>
            </a:endParaRPr>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9632" y="1556792"/>
            <a:ext cx="5943143" cy="1517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Прямоугольник 2"/>
          <p:cNvSpPr/>
          <p:nvPr/>
        </p:nvSpPr>
        <p:spPr>
          <a:xfrm>
            <a:off x="251520" y="3212976"/>
            <a:ext cx="8496944" cy="1508105"/>
          </a:xfrm>
          <a:prstGeom prst="rect">
            <a:avLst/>
          </a:prstGeom>
        </p:spPr>
        <p:txBody>
          <a:bodyPr wrap="square">
            <a:spAutoFit/>
          </a:bodyPr>
          <a:lstStyle/>
          <a:p>
            <a:r>
              <a:rPr lang="uk-UA" dirty="0"/>
              <a:t>Якщо ми хочемо написати CSS-код, завдяки якому окремі новини відрізняються особливим фоном, то у нас проблеми. Наш досвід до сих пір дозволяв застосувати стиль до всіх елементів </a:t>
            </a:r>
            <a:r>
              <a:rPr lang="uk-UA" dirty="0">
                <a:solidFill>
                  <a:srgbClr val="FF0000"/>
                </a:solidFill>
              </a:rPr>
              <a:t>&lt;</a:t>
            </a:r>
            <a:r>
              <a:rPr lang="uk-UA" dirty="0" err="1">
                <a:solidFill>
                  <a:srgbClr val="FF0000"/>
                </a:solidFill>
              </a:rPr>
              <a:t>article</a:t>
            </a:r>
            <a:r>
              <a:rPr lang="uk-UA" dirty="0">
                <a:solidFill>
                  <a:srgbClr val="FF0000"/>
                </a:solidFill>
              </a:rPr>
              <a:t>&gt;</a:t>
            </a:r>
            <a:r>
              <a:rPr lang="uk-UA" dirty="0"/>
              <a:t> у вигляді селектора.</a:t>
            </a:r>
            <a:br>
              <a:rPr lang="uk-UA" dirty="0"/>
            </a:br>
            <a:r>
              <a:rPr lang="uk-UA" dirty="0"/>
              <a:t/>
            </a:r>
            <a:br>
              <a:rPr lang="uk-UA" dirty="0"/>
            </a:br>
            <a:r>
              <a:rPr lang="uk-UA" dirty="0" smtClean="0"/>
              <a:t>	</a:t>
            </a:r>
            <a:r>
              <a:rPr lang="uk-UA" sz="2000" b="1" dirty="0" err="1" smtClean="0">
                <a:solidFill>
                  <a:srgbClr val="FF0000"/>
                </a:solidFill>
              </a:rPr>
              <a:t>article</a:t>
            </a:r>
            <a:r>
              <a:rPr lang="uk-UA" sz="2000" b="1" dirty="0" smtClean="0">
                <a:solidFill>
                  <a:srgbClr val="FF0000"/>
                </a:solidFill>
              </a:rPr>
              <a:t> </a:t>
            </a:r>
            <a:r>
              <a:rPr lang="uk-UA" sz="2000" b="1" dirty="0">
                <a:solidFill>
                  <a:srgbClr val="FF0000"/>
                </a:solidFill>
              </a:rPr>
              <a:t>{}</a:t>
            </a:r>
          </a:p>
        </p:txBody>
      </p:sp>
    </p:spTree>
    <p:extLst>
      <p:ext uri="{BB962C8B-B14F-4D97-AF65-F5344CB8AC3E}">
        <p14:creationId xmlns:p14="http://schemas.microsoft.com/office/powerpoint/2010/main" val="4191923174"/>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0" y="1"/>
            <a:ext cx="9144000" cy="548679"/>
          </a:xfrm>
        </p:spPr>
        <p:txBody>
          <a:bodyPr>
            <a:noAutofit/>
          </a:bodyPr>
          <a:lstStyle/>
          <a:p>
            <a:r>
              <a:rPr lang="en-US" sz="3600" b="1" dirty="0" smtClean="0"/>
              <a:t>HTML5&amp;CSS3</a:t>
            </a:r>
            <a:endParaRPr lang="uk-UA" sz="3600" b="1" dirty="0"/>
          </a:p>
        </p:txBody>
      </p:sp>
      <p:sp>
        <p:nvSpPr>
          <p:cNvPr id="6" name="Прямоугольник 5"/>
          <p:cNvSpPr/>
          <p:nvPr/>
        </p:nvSpPr>
        <p:spPr>
          <a:xfrm>
            <a:off x="179512" y="548680"/>
            <a:ext cx="8712968" cy="1477328"/>
          </a:xfrm>
          <a:prstGeom prst="rect">
            <a:avLst/>
          </a:prstGeom>
        </p:spPr>
        <p:txBody>
          <a:bodyPr wrap="square">
            <a:spAutoFit/>
          </a:bodyPr>
          <a:lstStyle/>
          <a:p>
            <a:r>
              <a:rPr lang="uk-UA" dirty="0"/>
              <a:t>Але це буде діяти для всіх елементів </a:t>
            </a:r>
            <a:r>
              <a:rPr lang="uk-UA" dirty="0">
                <a:solidFill>
                  <a:srgbClr val="FF0000"/>
                </a:solidFill>
              </a:rPr>
              <a:t>&lt;</a:t>
            </a:r>
            <a:r>
              <a:rPr lang="uk-UA" dirty="0" err="1">
                <a:solidFill>
                  <a:srgbClr val="FF0000"/>
                </a:solidFill>
              </a:rPr>
              <a:t>article</a:t>
            </a:r>
            <a:r>
              <a:rPr lang="uk-UA" dirty="0">
                <a:solidFill>
                  <a:srgbClr val="FF0000"/>
                </a:solidFill>
              </a:rPr>
              <a:t>&gt;</a:t>
            </a:r>
            <a:r>
              <a:rPr lang="uk-UA" dirty="0"/>
              <a:t>. </a:t>
            </a:r>
            <a:endParaRPr lang="uk-UA" dirty="0" smtClean="0"/>
          </a:p>
          <a:p>
            <a:r>
              <a:rPr lang="uk-UA" dirty="0" smtClean="0"/>
              <a:t>Класи </a:t>
            </a:r>
            <a:r>
              <a:rPr lang="uk-UA" dirty="0"/>
              <a:t>дозволяють уникнути подібної плутанини. Давайте опишемо кожен з елементів </a:t>
            </a:r>
            <a:r>
              <a:rPr lang="uk-UA" dirty="0">
                <a:solidFill>
                  <a:srgbClr val="FF0000"/>
                </a:solidFill>
              </a:rPr>
              <a:t>&lt;</a:t>
            </a:r>
            <a:r>
              <a:rPr lang="uk-UA" dirty="0" err="1">
                <a:solidFill>
                  <a:srgbClr val="FF0000"/>
                </a:solidFill>
              </a:rPr>
              <a:t>article</a:t>
            </a:r>
            <a:r>
              <a:rPr lang="uk-UA" dirty="0">
                <a:solidFill>
                  <a:srgbClr val="FF0000"/>
                </a:solidFill>
              </a:rPr>
              <a:t>&gt;</a:t>
            </a:r>
            <a:r>
              <a:rPr lang="uk-UA" dirty="0"/>
              <a:t> з класом, який відповідає його значенню на всьому сайті. </a:t>
            </a:r>
            <a:endParaRPr lang="uk-UA" dirty="0" smtClean="0"/>
          </a:p>
          <a:p>
            <a:r>
              <a:rPr lang="uk-UA" dirty="0" smtClean="0"/>
              <a:t>Отже</a:t>
            </a:r>
            <a:r>
              <a:rPr lang="uk-UA" dirty="0"/>
              <a:t>, важливі новини назвемо </a:t>
            </a:r>
            <a:r>
              <a:rPr lang="uk-UA" dirty="0">
                <a:solidFill>
                  <a:srgbClr val="FF0000"/>
                </a:solidFill>
              </a:rPr>
              <a:t>main-</a:t>
            </a:r>
            <a:r>
              <a:rPr lang="uk-UA" dirty="0" err="1">
                <a:solidFill>
                  <a:srgbClr val="FF0000"/>
                </a:solidFill>
              </a:rPr>
              <a:t>news</a:t>
            </a:r>
            <a:r>
              <a:rPr lang="uk-UA" dirty="0"/>
              <a:t>, а решта </a:t>
            </a:r>
            <a:r>
              <a:rPr lang="uk-UA" dirty="0">
                <a:solidFill>
                  <a:srgbClr val="FF0000"/>
                </a:solidFill>
              </a:rPr>
              <a:t>normal-news</a:t>
            </a:r>
            <a:r>
              <a:rPr lang="uk-UA" dirty="0"/>
              <a:t>, як показано в HTML-коді нижче.</a:t>
            </a:r>
            <a:endParaRPr lang="uk-UA" b="1" dirty="0">
              <a:solidFill>
                <a:srgbClr val="FF0000"/>
              </a:solidFill>
            </a:endParaRPr>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553" y="2132856"/>
            <a:ext cx="8782050" cy="1447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Прямоугольник 3"/>
          <p:cNvSpPr/>
          <p:nvPr/>
        </p:nvSpPr>
        <p:spPr>
          <a:xfrm>
            <a:off x="179512" y="3763819"/>
            <a:ext cx="8496944" cy="369332"/>
          </a:xfrm>
          <a:prstGeom prst="rect">
            <a:avLst/>
          </a:prstGeom>
        </p:spPr>
        <p:txBody>
          <a:bodyPr wrap="square">
            <a:spAutoFit/>
          </a:bodyPr>
          <a:lstStyle/>
          <a:p>
            <a:r>
              <a:rPr lang="uk-UA" dirty="0"/>
              <a:t>Тепер ми можемо використовувати такі селектори.</a:t>
            </a:r>
          </a:p>
        </p:txBody>
      </p:sp>
      <p:pic>
        <p:nvPicPr>
          <p:cNvPr id="921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7664" y="4293096"/>
            <a:ext cx="5295900" cy="2038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31915811"/>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0" y="1"/>
            <a:ext cx="9144000" cy="548679"/>
          </a:xfrm>
        </p:spPr>
        <p:txBody>
          <a:bodyPr>
            <a:noAutofit/>
          </a:bodyPr>
          <a:lstStyle/>
          <a:p>
            <a:r>
              <a:rPr lang="en-US" sz="3600" b="1" dirty="0" smtClean="0"/>
              <a:t>HTML5&amp;CSS3</a:t>
            </a:r>
            <a:endParaRPr lang="uk-UA" sz="3600" b="1" dirty="0"/>
          </a:p>
        </p:txBody>
      </p:sp>
      <p:sp>
        <p:nvSpPr>
          <p:cNvPr id="6" name="Прямоугольник 5"/>
          <p:cNvSpPr/>
          <p:nvPr/>
        </p:nvSpPr>
        <p:spPr>
          <a:xfrm>
            <a:off x="208112" y="2204864"/>
            <a:ext cx="4795936" cy="2554545"/>
          </a:xfrm>
          <a:prstGeom prst="rect">
            <a:avLst/>
          </a:prstGeom>
        </p:spPr>
        <p:txBody>
          <a:bodyPr wrap="square">
            <a:spAutoFit/>
          </a:bodyPr>
          <a:lstStyle/>
          <a:p>
            <a:r>
              <a:rPr lang="uk-UA" sz="2000" dirty="0"/>
              <a:t>Кожен </a:t>
            </a:r>
            <a:r>
              <a:rPr lang="uk-UA" sz="2000" dirty="0" smtClean="0"/>
              <a:t>клас починається </a:t>
            </a:r>
            <a:r>
              <a:rPr lang="uk-UA" sz="2000" dirty="0"/>
              <a:t>з </a:t>
            </a:r>
            <a:r>
              <a:rPr lang="uk-UA" sz="2000" dirty="0">
                <a:solidFill>
                  <a:srgbClr val="FF0000"/>
                </a:solidFill>
              </a:rPr>
              <a:t>точки</a:t>
            </a:r>
            <a:r>
              <a:rPr lang="uk-UA" sz="2000" dirty="0"/>
              <a:t> з наступним </a:t>
            </a:r>
            <a:r>
              <a:rPr lang="uk-UA" sz="2000" dirty="0">
                <a:solidFill>
                  <a:srgbClr val="FF0000"/>
                </a:solidFill>
              </a:rPr>
              <a:t>ім'ям класу</a:t>
            </a:r>
            <a:r>
              <a:rPr lang="uk-UA" sz="2000" dirty="0"/>
              <a:t>. Таким чином, ми можемо використовувати цю конструкцію щоб націлити селектор на той же клас в HTML. </a:t>
            </a:r>
            <a:r>
              <a:rPr lang="uk-UA" sz="2000" dirty="0" smtClean="0"/>
              <a:t>«</a:t>
            </a:r>
            <a:r>
              <a:rPr lang="en-US" sz="2000" dirty="0">
                <a:solidFill>
                  <a:srgbClr val="FF0000"/>
                </a:solidFill>
              </a:rPr>
              <a:t>special news</a:t>
            </a:r>
            <a:r>
              <a:rPr lang="uk-UA" sz="2000" dirty="0" smtClean="0"/>
              <a:t>» </a:t>
            </a:r>
            <a:r>
              <a:rPr lang="uk-UA" sz="2000" dirty="0"/>
              <a:t>тепер будуть зі світло-блакитним фоном, в той час як </a:t>
            </a:r>
            <a:r>
              <a:rPr lang="uk-UA" sz="2000" dirty="0" smtClean="0"/>
              <a:t>«</a:t>
            </a:r>
            <a:r>
              <a:rPr lang="en-US" sz="2000" dirty="0">
                <a:solidFill>
                  <a:srgbClr val="FF0000"/>
                </a:solidFill>
              </a:rPr>
              <a:t>normal news</a:t>
            </a:r>
            <a:r>
              <a:rPr lang="uk-UA" sz="2000" dirty="0" smtClean="0"/>
              <a:t>» </a:t>
            </a:r>
            <a:r>
              <a:rPr lang="uk-UA" sz="2000" dirty="0"/>
              <a:t>пофарбовані світло-жовтим.</a:t>
            </a:r>
            <a:endParaRPr lang="uk-UA" sz="2000" b="1" dirty="0">
              <a:solidFill>
                <a:srgbClr val="FF0000"/>
              </a:solidFill>
            </a:endParaRPr>
          </a:p>
        </p:txBody>
      </p:sp>
      <p:pic>
        <p:nvPicPr>
          <p:cNvPr id="921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548680"/>
            <a:ext cx="4104456" cy="15797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12572" y="2095878"/>
            <a:ext cx="3762386" cy="4285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94176583"/>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0" y="1"/>
            <a:ext cx="9144000" cy="548679"/>
          </a:xfrm>
        </p:spPr>
        <p:txBody>
          <a:bodyPr>
            <a:noAutofit/>
          </a:bodyPr>
          <a:lstStyle/>
          <a:p>
            <a:r>
              <a:rPr lang="en-US" sz="3600" b="1" dirty="0" smtClean="0"/>
              <a:t>HTML5&amp;CSS3</a:t>
            </a:r>
            <a:endParaRPr lang="uk-UA" sz="3600" b="1" dirty="0"/>
          </a:p>
        </p:txBody>
      </p:sp>
      <p:sp>
        <p:nvSpPr>
          <p:cNvPr id="6" name="Прямоугольник 5"/>
          <p:cNvSpPr/>
          <p:nvPr/>
        </p:nvSpPr>
        <p:spPr>
          <a:xfrm>
            <a:off x="208112" y="548680"/>
            <a:ext cx="8684368" cy="1631216"/>
          </a:xfrm>
          <a:prstGeom prst="rect">
            <a:avLst/>
          </a:prstGeom>
        </p:spPr>
        <p:txBody>
          <a:bodyPr wrap="square">
            <a:spAutoFit/>
          </a:bodyPr>
          <a:lstStyle/>
          <a:p>
            <a:r>
              <a:rPr lang="uk-UA" sz="2000" dirty="0"/>
              <a:t>Завдяки класів CSS ми можемо позначити характеристики для конкретних елементів на сторінці, що дозволяє нам точно задати мета і ігнорувати елементи з однаковими тегами. Якби ми хотіли поміняти тег </a:t>
            </a:r>
            <a:r>
              <a:rPr lang="uk-UA" sz="2000" dirty="0">
                <a:solidFill>
                  <a:srgbClr val="FF0000"/>
                </a:solidFill>
              </a:rPr>
              <a:t>&lt;</a:t>
            </a:r>
            <a:r>
              <a:rPr lang="uk-UA" sz="2000" dirty="0" err="1">
                <a:solidFill>
                  <a:srgbClr val="FF0000"/>
                </a:solidFill>
              </a:rPr>
              <a:t>article</a:t>
            </a:r>
            <a:r>
              <a:rPr lang="uk-UA" sz="2000" dirty="0">
                <a:solidFill>
                  <a:srgbClr val="FF0000"/>
                </a:solidFill>
              </a:rPr>
              <a:t>&gt;</a:t>
            </a:r>
            <a:r>
              <a:rPr lang="uk-UA" sz="2000" dirty="0"/>
              <a:t> на щось інше, скажімо, </a:t>
            </a:r>
            <a:r>
              <a:rPr lang="uk-UA" sz="2000" dirty="0">
                <a:solidFill>
                  <a:srgbClr val="FF0000"/>
                </a:solidFill>
              </a:rPr>
              <a:t>&lt;р&gt;</a:t>
            </a:r>
            <a:r>
              <a:rPr lang="uk-UA" sz="2000" dirty="0"/>
              <a:t>, то не повинні також змінювати код CSS. Це величезна перевага. Суть класів пояснюється на наступному малюнку</a:t>
            </a:r>
            <a:endParaRPr lang="uk-UA" sz="2000" b="1" dirty="0">
              <a:solidFill>
                <a:srgbClr val="FF0000"/>
              </a:solidFill>
            </a:endParaRPr>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9592" y="2179896"/>
            <a:ext cx="7486132" cy="45614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86258782"/>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0" y="1"/>
            <a:ext cx="9144000" cy="548679"/>
          </a:xfrm>
        </p:spPr>
        <p:txBody>
          <a:bodyPr>
            <a:noAutofit/>
          </a:bodyPr>
          <a:lstStyle/>
          <a:p>
            <a:r>
              <a:rPr lang="en-US" sz="3600" b="1" dirty="0" smtClean="0"/>
              <a:t>HTML5&amp;CSS3</a:t>
            </a:r>
            <a:endParaRPr lang="uk-UA" sz="3600" b="1" dirty="0"/>
          </a:p>
        </p:txBody>
      </p:sp>
      <p:sp>
        <p:nvSpPr>
          <p:cNvPr id="6" name="Прямоугольник 5"/>
          <p:cNvSpPr/>
          <p:nvPr/>
        </p:nvSpPr>
        <p:spPr>
          <a:xfrm>
            <a:off x="208112" y="548680"/>
            <a:ext cx="8684368" cy="4708981"/>
          </a:xfrm>
          <a:prstGeom prst="rect">
            <a:avLst/>
          </a:prstGeom>
        </p:spPr>
        <p:txBody>
          <a:bodyPr wrap="square">
            <a:spAutoFit/>
          </a:bodyPr>
          <a:lstStyle/>
          <a:p>
            <a:r>
              <a:rPr lang="uk-UA" sz="2000" dirty="0"/>
              <a:t>На додаток до класів є також </a:t>
            </a:r>
            <a:r>
              <a:rPr lang="uk-UA" sz="2000" dirty="0">
                <a:solidFill>
                  <a:srgbClr val="FF0000"/>
                </a:solidFill>
              </a:rPr>
              <a:t>ідентифікатори</a:t>
            </a:r>
            <a:r>
              <a:rPr lang="uk-UA" sz="2000" dirty="0"/>
              <a:t>. </a:t>
            </a:r>
            <a:endParaRPr lang="uk-UA" sz="2000" dirty="0" smtClean="0"/>
          </a:p>
          <a:p>
            <a:r>
              <a:rPr lang="uk-UA" sz="2000" dirty="0" smtClean="0"/>
              <a:t>Ми </a:t>
            </a:r>
            <a:r>
              <a:rPr lang="uk-UA" sz="2000" dirty="0"/>
              <a:t>використовуємо атрибут </a:t>
            </a:r>
            <a:r>
              <a:rPr lang="uk-UA" sz="2000" b="1" dirty="0" err="1">
                <a:solidFill>
                  <a:srgbClr val="FF0000"/>
                </a:solidFill>
              </a:rPr>
              <a:t>id</a:t>
            </a:r>
            <a:r>
              <a:rPr lang="uk-UA" sz="2000" dirty="0"/>
              <a:t> і даємо йому значення, дуже схоже на роботу класів. Приклад з ідентифікатором може виглядати наступним чином.</a:t>
            </a:r>
            <a:br>
              <a:rPr lang="uk-UA" sz="2000" dirty="0"/>
            </a:br>
            <a:r>
              <a:rPr lang="uk-UA" sz="2000" dirty="0"/>
              <a:t/>
            </a:r>
            <a:br>
              <a:rPr lang="uk-UA" sz="2000" dirty="0"/>
            </a:br>
            <a:r>
              <a:rPr lang="uk-UA" sz="2000" dirty="0" smtClean="0"/>
              <a:t>	</a:t>
            </a:r>
            <a:r>
              <a:rPr lang="uk-UA" sz="2400" b="1" dirty="0" smtClean="0">
                <a:solidFill>
                  <a:srgbClr val="FF0000"/>
                </a:solidFill>
              </a:rPr>
              <a:t>&lt;p </a:t>
            </a:r>
            <a:r>
              <a:rPr lang="uk-UA" sz="2400" b="1" dirty="0" err="1">
                <a:solidFill>
                  <a:srgbClr val="FF0000"/>
                </a:solidFill>
              </a:rPr>
              <a:t>id</a:t>
            </a:r>
            <a:r>
              <a:rPr lang="uk-UA" sz="2400" b="1" dirty="0">
                <a:solidFill>
                  <a:srgbClr val="FF0000"/>
                </a:solidFill>
              </a:rPr>
              <a:t> = "main-</a:t>
            </a:r>
            <a:r>
              <a:rPr lang="uk-UA" sz="2400" b="1" dirty="0" err="1">
                <a:solidFill>
                  <a:srgbClr val="FF0000"/>
                </a:solidFill>
              </a:rPr>
              <a:t>content</a:t>
            </a:r>
            <a:r>
              <a:rPr lang="uk-UA" sz="2400" b="1" dirty="0">
                <a:solidFill>
                  <a:srgbClr val="FF0000"/>
                </a:solidFill>
              </a:rPr>
              <a:t>"&gt; &lt;/ p&gt;</a:t>
            </a:r>
            <a:r>
              <a:rPr lang="uk-UA" sz="2000" dirty="0"/>
              <a:t/>
            </a:r>
            <a:br>
              <a:rPr lang="uk-UA" sz="2000" dirty="0"/>
            </a:br>
            <a:r>
              <a:rPr lang="uk-UA" sz="2000" dirty="0"/>
              <a:t/>
            </a:r>
            <a:br>
              <a:rPr lang="uk-UA" sz="2000" dirty="0"/>
            </a:br>
            <a:r>
              <a:rPr lang="uk-UA" sz="2000" dirty="0"/>
              <a:t>Код CSS для ідентифікаторів виглядає приблизно так.</a:t>
            </a:r>
            <a:br>
              <a:rPr lang="uk-UA" sz="2000" dirty="0"/>
            </a:br>
            <a:r>
              <a:rPr lang="uk-UA" sz="2000" dirty="0"/>
              <a:t/>
            </a:r>
            <a:br>
              <a:rPr lang="uk-UA" sz="2000" dirty="0"/>
            </a:br>
            <a:r>
              <a:rPr lang="uk-UA" sz="2000" dirty="0" smtClean="0"/>
              <a:t>	</a:t>
            </a:r>
            <a:r>
              <a:rPr lang="uk-UA" sz="2400" b="1" dirty="0" smtClean="0">
                <a:solidFill>
                  <a:srgbClr val="FF0000"/>
                </a:solidFill>
              </a:rPr>
              <a:t># main-</a:t>
            </a:r>
            <a:r>
              <a:rPr lang="uk-UA" sz="2400" b="1" dirty="0" err="1" smtClean="0">
                <a:solidFill>
                  <a:srgbClr val="FF0000"/>
                </a:solidFill>
              </a:rPr>
              <a:t>content</a:t>
            </a:r>
            <a:r>
              <a:rPr lang="uk-UA" sz="2400" b="1" dirty="0" smtClean="0">
                <a:solidFill>
                  <a:srgbClr val="FF0000"/>
                </a:solidFill>
              </a:rPr>
              <a:t> </a:t>
            </a:r>
            <a:r>
              <a:rPr lang="uk-UA" sz="2400" b="1" dirty="0">
                <a:solidFill>
                  <a:srgbClr val="FF0000"/>
                </a:solidFill>
              </a:rPr>
              <a:t>{</a:t>
            </a:r>
            <a:br>
              <a:rPr lang="uk-UA" sz="2400" b="1" dirty="0">
                <a:solidFill>
                  <a:srgbClr val="FF0000"/>
                </a:solidFill>
              </a:rPr>
            </a:br>
            <a:r>
              <a:rPr lang="uk-UA" sz="2400" b="1" dirty="0">
                <a:solidFill>
                  <a:srgbClr val="FF0000"/>
                </a:solidFill>
              </a:rPr>
              <a:t>   </a:t>
            </a:r>
            <a:r>
              <a:rPr lang="uk-UA" sz="2400" b="1" dirty="0" smtClean="0">
                <a:solidFill>
                  <a:srgbClr val="FF0000"/>
                </a:solidFill>
              </a:rPr>
              <a:t>		background-color</a:t>
            </a:r>
            <a:r>
              <a:rPr lang="uk-UA" sz="2400" b="1" dirty="0">
                <a:solidFill>
                  <a:srgbClr val="FF0000"/>
                </a:solidFill>
              </a:rPr>
              <a:t>: </a:t>
            </a:r>
            <a:r>
              <a:rPr lang="uk-UA" sz="2400" b="1" dirty="0" err="1">
                <a:solidFill>
                  <a:srgbClr val="FF0000"/>
                </a:solidFill>
              </a:rPr>
              <a:t>red</a:t>
            </a:r>
            <a:r>
              <a:rPr lang="uk-UA" sz="2400" b="1" dirty="0">
                <a:solidFill>
                  <a:srgbClr val="FF0000"/>
                </a:solidFill>
              </a:rPr>
              <a:t>;</a:t>
            </a:r>
            <a:br>
              <a:rPr lang="uk-UA" sz="2400" b="1" dirty="0">
                <a:solidFill>
                  <a:srgbClr val="FF0000"/>
                </a:solidFill>
              </a:rPr>
            </a:br>
            <a:r>
              <a:rPr lang="uk-UA" sz="2400" b="1" dirty="0" smtClean="0">
                <a:solidFill>
                  <a:srgbClr val="FF0000"/>
                </a:solidFill>
              </a:rPr>
              <a:t>	}</a:t>
            </a:r>
            <a:r>
              <a:rPr lang="uk-UA" sz="2000" dirty="0"/>
              <a:t/>
            </a:r>
            <a:br>
              <a:rPr lang="uk-UA" sz="2000" dirty="0"/>
            </a:br>
            <a:r>
              <a:rPr lang="uk-UA" sz="2000" dirty="0"/>
              <a:t/>
            </a:r>
            <a:br>
              <a:rPr lang="uk-UA" sz="2000" dirty="0"/>
            </a:br>
            <a:r>
              <a:rPr lang="uk-UA" sz="2000" dirty="0"/>
              <a:t>Замість точки перед елементом з ідентифікатором ми використовуємо </a:t>
            </a:r>
            <a:r>
              <a:rPr lang="uk-UA" sz="2000" dirty="0" smtClean="0"/>
              <a:t>«</a:t>
            </a:r>
            <a:r>
              <a:rPr lang="uk-UA" sz="2400" b="1" dirty="0" smtClean="0">
                <a:solidFill>
                  <a:srgbClr val="FF0000"/>
                </a:solidFill>
              </a:rPr>
              <a:t>#</a:t>
            </a:r>
            <a:r>
              <a:rPr lang="uk-UA" sz="2000" dirty="0" smtClean="0"/>
              <a:t>», </a:t>
            </a:r>
            <a:r>
              <a:rPr lang="uk-UA" sz="2000" dirty="0"/>
              <a:t>потім йде ім'я елемента. </a:t>
            </a:r>
            <a:endParaRPr lang="uk-UA" sz="2000" dirty="0" smtClean="0"/>
          </a:p>
        </p:txBody>
      </p:sp>
    </p:spTree>
    <p:extLst>
      <p:ext uri="{BB962C8B-B14F-4D97-AF65-F5344CB8AC3E}">
        <p14:creationId xmlns:p14="http://schemas.microsoft.com/office/powerpoint/2010/main" val="876561587"/>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0" y="1"/>
            <a:ext cx="9144000" cy="548679"/>
          </a:xfrm>
        </p:spPr>
        <p:txBody>
          <a:bodyPr>
            <a:noAutofit/>
          </a:bodyPr>
          <a:lstStyle/>
          <a:p>
            <a:r>
              <a:rPr lang="en-US" sz="3600" b="1" dirty="0" smtClean="0"/>
              <a:t>HTML5&amp;CSS3</a:t>
            </a:r>
            <a:endParaRPr lang="uk-UA" sz="3600" b="1" dirty="0"/>
          </a:p>
        </p:txBody>
      </p:sp>
      <p:sp>
        <p:nvSpPr>
          <p:cNvPr id="6" name="Прямоугольник 5"/>
          <p:cNvSpPr/>
          <p:nvPr/>
        </p:nvSpPr>
        <p:spPr>
          <a:xfrm>
            <a:off x="208112" y="548680"/>
            <a:ext cx="8684368" cy="1477328"/>
          </a:xfrm>
          <a:prstGeom prst="rect">
            <a:avLst/>
          </a:prstGeom>
        </p:spPr>
        <p:txBody>
          <a:bodyPr wrap="square">
            <a:spAutoFit/>
          </a:bodyPr>
          <a:lstStyle/>
          <a:p>
            <a:r>
              <a:rPr lang="uk-UA" dirty="0" smtClean="0"/>
              <a:t>Важливо </a:t>
            </a:r>
            <a:r>
              <a:rPr lang="uk-UA" dirty="0"/>
              <a:t>пам'ятати, що </a:t>
            </a:r>
            <a:r>
              <a:rPr lang="uk-UA" dirty="0">
                <a:solidFill>
                  <a:srgbClr val="FF0000"/>
                </a:solidFill>
              </a:rPr>
              <a:t>ідентифікатори є унікальними</a:t>
            </a:r>
            <a:r>
              <a:rPr lang="uk-UA" dirty="0"/>
              <a:t>, так що ідентифікатор може бути використаний в HTML-документі </a:t>
            </a:r>
            <a:r>
              <a:rPr lang="uk-UA" dirty="0">
                <a:solidFill>
                  <a:srgbClr val="FF0000"/>
                </a:solidFill>
              </a:rPr>
              <a:t>тільки один раз</a:t>
            </a:r>
            <a:r>
              <a:rPr lang="uk-UA" dirty="0"/>
              <a:t>. Використанню атрибута </a:t>
            </a:r>
            <a:r>
              <a:rPr lang="uk-UA" dirty="0" err="1">
                <a:solidFill>
                  <a:srgbClr val="FF0000"/>
                </a:solidFill>
              </a:rPr>
              <a:t>id</a:t>
            </a:r>
            <a:r>
              <a:rPr lang="uk-UA" dirty="0">
                <a:solidFill>
                  <a:srgbClr val="FF0000"/>
                </a:solidFill>
              </a:rPr>
              <a:t> </a:t>
            </a:r>
            <a:r>
              <a:rPr lang="uk-UA" dirty="0"/>
              <a:t>має передувати ретельне планування і аналіз. Це також гарна практика, щоб не зловживати використанням </a:t>
            </a:r>
            <a:r>
              <a:rPr lang="uk-UA" dirty="0" err="1" smtClean="0">
                <a:solidFill>
                  <a:srgbClr val="FF0000"/>
                </a:solidFill>
              </a:rPr>
              <a:t>id</a:t>
            </a:r>
            <a:r>
              <a:rPr lang="uk-UA" dirty="0" smtClean="0"/>
              <a:t>.</a:t>
            </a:r>
            <a:r>
              <a:rPr lang="uk-UA" dirty="0"/>
              <a:t/>
            </a:r>
            <a:br>
              <a:rPr lang="uk-UA" dirty="0"/>
            </a:br>
            <a:r>
              <a:rPr lang="uk-UA" dirty="0" smtClean="0"/>
              <a:t>Робота </a:t>
            </a:r>
            <a:r>
              <a:rPr lang="uk-UA" dirty="0"/>
              <a:t>ідентифікаторів приведена на наступному малюнку.</a:t>
            </a:r>
            <a:endParaRPr lang="uk-UA" dirty="0" smtClean="0"/>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4394" y="1991550"/>
            <a:ext cx="7091804" cy="43897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69575648"/>
      </p:ext>
    </p:extLst>
  </p:cSld>
  <p:clrMapOvr>
    <a:masterClrMapping/>
  </p:clrMapOvr>
  <p:timing>
    <p:tnLst>
      <p:par>
        <p:cTn id="1" dur="indefinite" restart="never" nodeType="tmRoot"/>
      </p:par>
    </p:tnLst>
  </p:timing>
</p:sld>
</file>

<file path=ppt/theme/theme1.xml><?xml version="1.0" encoding="utf-8"?>
<a:theme xmlns:a="http://schemas.openxmlformats.org/drawingml/2006/main" name="Тема Office">
  <a:themeElements>
    <a:clrScheme name="Стандартна">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Стандартна">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553</TotalTime>
  <Words>4731</Words>
  <Application>Microsoft Office PowerPoint</Application>
  <PresentationFormat>Екран (4:3)</PresentationFormat>
  <Paragraphs>381</Paragraphs>
  <Slides>104</Slides>
  <Notes>0</Notes>
  <HiddenSlides>0</HiddenSlides>
  <MMClips>0</MMClips>
  <ScaleCrop>false</ScaleCrop>
  <HeadingPairs>
    <vt:vector size="4" baseType="variant">
      <vt:variant>
        <vt:lpstr>Тема</vt:lpstr>
      </vt:variant>
      <vt:variant>
        <vt:i4>1</vt:i4>
      </vt:variant>
      <vt:variant>
        <vt:lpstr>Заголовки слайдів</vt:lpstr>
      </vt:variant>
      <vt:variant>
        <vt:i4>104</vt:i4>
      </vt:variant>
    </vt:vector>
  </HeadingPairs>
  <TitlesOfParts>
    <vt:vector size="105" baseType="lpstr">
      <vt:lpstr>Тема Office</vt:lpstr>
      <vt:lpstr>HTML5&amp;CSS3</vt:lpstr>
      <vt:lpstr>HTML5&amp;CSS3</vt:lpstr>
      <vt:lpstr>HTML5&amp;CSS3</vt:lpstr>
      <vt:lpstr>HTML5&amp;CSS3</vt:lpstr>
      <vt:lpstr>HTML5&amp;CSS3</vt:lpstr>
      <vt:lpstr>HTML5&amp;CSS3</vt:lpstr>
      <vt:lpstr>HTML5&amp;CSS3</vt:lpstr>
      <vt:lpstr>HTML5&amp;CSS3</vt:lpstr>
      <vt:lpstr>HTML5&amp;CSS3</vt:lpstr>
      <vt:lpstr>HTML5&amp;CSS3</vt:lpstr>
      <vt:lpstr>HTML5&amp;CSS3</vt:lpstr>
      <vt:lpstr>HTML5&amp;CSS3</vt:lpstr>
      <vt:lpstr>HTML5&amp;CSS3</vt:lpstr>
      <vt:lpstr>HTML5&amp;CSS3</vt:lpstr>
      <vt:lpstr>HTML5&amp;CSS3</vt:lpstr>
      <vt:lpstr>HTML5&amp;CSS3</vt:lpstr>
      <vt:lpstr>HTML5&amp;CSS3</vt:lpstr>
      <vt:lpstr>HTML5&amp;CSS3</vt:lpstr>
      <vt:lpstr>HTML5&amp;CSS3</vt:lpstr>
      <vt:lpstr>HTML5&amp;CSS3</vt:lpstr>
      <vt:lpstr>HTML5&amp;CSS3</vt:lpstr>
      <vt:lpstr>HTML5&amp;CSS3</vt:lpstr>
      <vt:lpstr>HTML5&amp;CSS3</vt:lpstr>
      <vt:lpstr>HTML5&amp;CSS3</vt:lpstr>
      <vt:lpstr>HTML5&amp;CSS3</vt:lpstr>
      <vt:lpstr>HTML5&amp;CSS3</vt:lpstr>
      <vt:lpstr>HTML5&amp;CSS3</vt:lpstr>
      <vt:lpstr>HTML5&amp;CSS3</vt:lpstr>
      <vt:lpstr>HTML5&amp;CSS3</vt:lpstr>
      <vt:lpstr>HTML5&amp;CSS3</vt:lpstr>
      <vt:lpstr>HTML5&amp;CSS3</vt:lpstr>
      <vt:lpstr>HTML5&amp;CSS3</vt:lpstr>
      <vt:lpstr>HTML5&amp;CSS3</vt:lpstr>
      <vt:lpstr>HTML5&amp;CSS3</vt:lpstr>
      <vt:lpstr>HTML5&amp;CSS3</vt:lpstr>
      <vt:lpstr>HTML5&amp;CSS3</vt:lpstr>
      <vt:lpstr>HTML5&amp;CSS3</vt:lpstr>
      <vt:lpstr>HTML5&amp;CSS3</vt:lpstr>
      <vt:lpstr>HTML5&amp;CSS3</vt:lpstr>
      <vt:lpstr>HTML5&amp;CSS3</vt:lpstr>
      <vt:lpstr>HTML5&amp;CSS3</vt:lpstr>
      <vt:lpstr>HTML5&amp;CSS3</vt:lpstr>
      <vt:lpstr>HTML5&amp;CSS3</vt:lpstr>
      <vt:lpstr>HTML5&amp;CSS3</vt:lpstr>
      <vt:lpstr>HTML5&amp;CSS3</vt:lpstr>
      <vt:lpstr>HTML5&amp;CSS3</vt:lpstr>
      <vt:lpstr>HTML5&amp;CSS3</vt:lpstr>
      <vt:lpstr>HTML5&amp;CSS3</vt:lpstr>
      <vt:lpstr>HTML5&amp;CSS3</vt:lpstr>
      <vt:lpstr>HTML5&amp;CSS3</vt:lpstr>
      <vt:lpstr>HTML5&amp;CSS3</vt:lpstr>
      <vt:lpstr>HTML5&amp;CSS3</vt:lpstr>
      <vt:lpstr>HTML5&amp;CSS3</vt:lpstr>
      <vt:lpstr>HTML5&amp;CSS3</vt:lpstr>
      <vt:lpstr>HTML5&amp;CSS3</vt:lpstr>
      <vt:lpstr>HTML5&amp;CSS3</vt:lpstr>
      <vt:lpstr>HTML5&amp;CSS3</vt:lpstr>
      <vt:lpstr>HTML5&amp;CSS3</vt:lpstr>
      <vt:lpstr>HTML5&amp;CSS3</vt:lpstr>
      <vt:lpstr>HTML5&amp;CSS3</vt:lpstr>
      <vt:lpstr>HTML5&amp;CSS3</vt:lpstr>
      <vt:lpstr>HTML5&amp;CSS3</vt:lpstr>
      <vt:lpstr>HTML5&amp;CSS3</vt:lpstr>
      <vt:lpstr>HTML5&amp;CSS3</vt:lpstr>
      <vt:lpstr>HTML5&amp;CSS3</vt:lpstr>
      <vt:lpstr>HTML5&amp;CSS3</vt:lpstr>
      <vt:lpstr>HTML5&amp;CSS3</vt:lpstr>
      <vt:lpstr>HTML5&amp;CSS3</vt:lpstr>
      <vt:lpstr>HTML5&amp;CSS3</vt:lpstr>
      <vt:lpstr>HTML5&amp;CSS3</vt:lpstr>
      <vt:lpstr>HTML5&amp;CSS3</vt:lpstr>
      <vt:lpstr>HTML5&amp;CSS3</vt:lpstr>
      <vt:lpstr>HTML5&amp;CSS3</vt:lpstr>
      <vt:lpstr>HTML5&amp;CSS3</vt:lpstr>
      <vt:lpstr>HTML5&amp;CSS3</vt:lpstr>
      <vt:lpstr>HTML5&amp;CSS3</vt:lpstr>
      <vt:lpstr>HTML5&amp;CSS3</vt:lpstr>
      <vt:lpstr>HTML5&amp;CSS3</vt:lpstr>
      <vt:lpstr>HTML5&amp;CSS3</vt:lpstr>
      <vt:lpstr>HTML5&amp;CSS3</vt:lpstr>
      <vt:lpstr>HTML5&amp;CSS3</vt:lpstr>
      <vt:lpstr>HTML5&amp;CSS3</vt:lpstr>
      <vt:lpstr>HTML5&amp;CSS3</vt:lpstr>
      <vt:lpstr>HTML5&amp;CSS3</vt:lpstr>
      <vt:lpstr>HTML5&amp;CSS3</vt:lpstr>
      <vt:lpstr>HTML5&amp;CSS3</vt:lpstr>
      <vt:lpstr>HTML5&amp;CSS3</vt:lpstr>
      <vt:lpstr>HTML5&amp;CSS3</vt:lpstr>
      <vt:lpstr>HTML5&amp;CSS3</vt:lpstr>
      <vt:lpstr>HTML5&amp;CSS3</vt:lpstr>
      <vt:lpstr>HTML5&amp;CSS3</vt:lpstr>
      <vt:lpstr>HTML5&amp;CSS3</vt:lpstr>
      <vt:lpstr>HTML5&amp;CSS3</vt:lpstr>
      <vt:lpstr>HTML5&amp;CSS3</vt:lpstr>
      <vt:lpstr>HTML5&amp;CSS3</vt:lpstr>
      <vt:lpstr>HTML5&amp;CSS3</vt:lpstr>
      <vt:lpstr>HTML5&amp;CSS3</vt:lpstr>
      <vt:lpstr>HTML5&amp;CSS3</vt:lpstr>
      <vt:lpstr>HTML5&amp;CSS3</vt:lpstr>
      <vt:lpstr>HTML5&amp;CSS3</vt:lpstr>
      <vt:lpstr>HTML5&amp;CSS3</vt:lpstr>
      <vt:lpstr>HTML5&amp;CSS3</vt:lpstr>
      <vt:lpstr>HTML5&amp;CSS3</vt:lpstr>
      <vt:lpstr>HTML5&amp;CSS3</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HTML5&amp;CSS3</dc:title>
  <dc:creator>user</dc:creator>
  <cp:lastModifiedBy>sem</cp:lastModifiedBy>
  <cp:revision>171</cp:revision>
  <dcterms:created xsi:type="dcterms:W3CDTF">2017-03-20T11:07:11Z</dcterms:created>
  <dcterms:modified xsi:type="dcterms:W3CDTF">2018-02-06T15:50:23Z</dcterms:modified>
</cp:coreProperties>
</file>